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6"/>
  </p:notesMasterIdLst>
  <p:sldIdLst>
    <p:sldId id="256" r:id="rId2"/>
    <p:sldId id="259" r:id="rId3"/>
    <p:sldId id="284" r:id="rId4"/>
    <p:sldId id="285" r:id="rId5"/>
    <p:sldId id="262" r:id="rId6"/>
    <p:sldId id="265" r:id="rId7"/>
    <p:sldId id="266" r:id="rId8"/>
    <p:sldId id="264" r:id="rId9"/>
    <p:sldId id="268" r:id="rId10"/>
    <p:sldId id="272" r:id="rId11"/>
    <p:sldId id="273" r:id="rId12"/>
    <p:sldId id="260" r:id="rId13"/>
    <p:sldId id="269" r:id="rId14"/>
    <p:sldId id="270" r:id="rId15"/>
    <p:sldId id="274" r:id="rId16"/>
    <p:sldId id="275" r:id="rId17"/>
    <p:sldId id="276" r:id="rId18"/>
    <p:sldId id="277" r:id="rId19"/>
    <p:sldId id="278" r:id="rId20"/>
    <p:sldId id="279" r:id="rId21"/>
    <p:sldId id="281" r:id="rId22"/>
    <p:sldId id="280" r:id="rId23"/>
    <p:sldId id="282" r:id="rId24"/>
    <p:sldId id="283" r:id="rId2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1F612B-51FF-4872-92F3-008F5F55CDAC}" type="datetimeFigureOut">
              <a:rPr lang="cs-CZ" smtClean="0"/>
              <a:t>8. 7. 2015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F828B0-7444-4398-9CCA-2EB1F47882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7892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F828B0-7444-4398-9CCA-2EB1F4788271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66853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F828B0-7444-4398-9CCA-2EB1F4788271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15442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A7E12-C4DD-45C6-8EA3-5056508A29E6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02075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A7E12-C4DD-45C6-8EA3-5056508A29E6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02075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A7E12-C4DD-45C6-8EA3-5056508A29E6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0207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752475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52" y="1267485"/>
            <a:ext cx="7235981" cy="5133316"/>
          </a:xfrm>
        </p:spPr>
        <p:txBody>
          <a:bodyPr/>
          <a:lstStyle>
            <a:lvl1pPr>
              <a:defRPr sz="115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151" y="201702"/>
            <a:ext cx="6189583" cy="949569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6B23A-8B99-443D-80DC-D42BCA82D485}" type="datetimeFigureOut">
              <a:rPr lang="cs-CZ" smtClean="0"/>
              <a:t>8. 7. 2015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0469" y="236415"/>
            <a:ext cx="785301" cy="365125"/>
          </a:xfrm>
        </p:spPr>
        <p:txBody>
          <a:bodyPr/>
          <a:lstStyle>
            <a:lvl1pPr>
              <a:defRPr sz="1400"/>
            </a:lvl1pPr>
          </a:lstStyle>
          <a:p>
            <a:fld id="{6DB5E499-18A3-4B37-8E98-64E092F07EF2}" type="slidenum">
              <a:rPr lang="cs-CZ" smtClean="0"/>
              <a:t>‹#›</a:t>
            </a:fld>
            <a:endParaRPr lang="cs-CZ"/>
          </a:p>
        </p:txBody>
      </p:sp>
      <p:grpSp>
        <p:nvGrpSpPr>
          <p:cNvPr id="7" name="Group 6"/>
          <p:cNvGrpSpPr/>
          <p:nvPr/>
        </p:nvGrpSpPr>
        <p:grpSpPr>
          <a:xfrm>
            <a:off x="7467600" y="209550"/>
            <a:ext cx="657226" cy="431800"/>
            <a:chOff x="7467600" y="209550"/>
            <a:chExt cx="657226" cy="4318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7467600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7677151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7881939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6B23A-8B99-443D-80DC-D42BCA82D485}" type="datetimeFigureOut">
              <a:rPr lang="cs-CZ" smtClean="0"/>
              <a:t>8. 7. 2015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5E499-18A3-4B37-8E98-64E092F07EF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6B23A-8B99-443D-80DC-D42BCA82D485}" type="datetimeFigureOut">
              <a:rPr lang="cs-CZ" smtClean="0"/>
              <a:t>8. 7. 2015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5E499-18A3-4B37-8E98-64E092F07EF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838200"/>
            <a:ext cx="7467600" cy="441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6B23A-8B99-443D-80DC-D42BCA82D485}" type="datetimeFigureOut">
              <a:rPr lang="cs-CZ" smtClean="0"/>
              <a:t>8. 7. 2015</a:t>
            </a:fld>
            <a:endParaRPr lang="cs-CZ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B5E499-18A3-4B37-8E98-64E092F07EF2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199" y="4484080"/>
            <a:ext cx="7239001" cy="762000"/>
          </a:xfrm>
        </p:spPr>
        <p:txBody>
          <a:bodyPr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6B23A-8B99-443D-80DC-D42BCA82D485}" type="datetimeFigureOut">
              <a:rPr lang="cs-CZ" smtClean="0"/>
              <a:t>8. 7. 2015</a:t>
            </a:fld>
            <a:endParaRPr lang="cs-CZ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B5E499-18A3-4B37-8E98-64E092F07EF2}" type="slidenum">
              <a:rPr lang="cs-CZ" smtClean="0"/>
              <a:t>‹#›</a:t>
            </a:fld>
            <a:endParaRPr lang="cs-CZ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6B23A-8B99-443D-80DC-D42BCA82D485}" type="datetimeFigureOut">
              <a:rPr lang="cs-CZ" smtClean="0"/>
              <a:t>8. 7. 2015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5E499-18A3-4B37-8E98-64E092F07EF2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16152" y="841248"/>
            <a:ext cx="3730752" cy="43891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102352" y="841248"/>
            <a:ext cx="3730752" cy="43891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41248"/>
            <a:ext cx="3733800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0" y="841248"/>
            <a:ext cx="3735267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6B23A-8B99-443D-80DC-D42BCA82D485}" type="datetimeFigureOut">
              <a:rPr lang="cs-CZ" smtClean="0"/>
              <a:t>8. 7. 2015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5E499-18A3-4B37-8E98-64E092F07EF2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16152" y="1380744"/>
            <a:ext cx="3730752" cy="384048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102352" y="1380743"/>
            <a:ext cx="3730752" cy="384048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6B23A-8B99-443D-80DC-D42BCA82D485}" type="datetimeFigureOut">
              <a:rPr lang="cs-CZ" smtClean="0"/>
              <a:t>8. 7. 2015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5E499-18A3-4B37-8E98-64E092F07EF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6B23A-8B99-443D-80DC-D42BCA82D485}" type="datetimeFigureOut">
              <a:rPr lang="cs-CZ" smtClean="0"/>
              <a:t>8. 7. 2015</a:t>
            </a:fld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B5E499-18A3-4B37-8E98-64E092F07EF2}" type="slidenum">
              <a:rPr lang="cs-CZ" smtClean="0"/>
              <a:t>‹#›</a:t>
            </a:fld>
            <a:endParaRPr lang="cs-CZ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395287"/>
            <a:ext cx="3008313" cy="1162050"/>
          </a:xfrm>
        </p:spPr>
        <p:txBody>
          <a:bodyPr anchor="b"/>
          <a:lstStyle>
            <a:lvl1pPr algn="l">
              <a:defRPr sz="2000" b="1">
                <a:ln>
                  <a:noFill/>
                </a:ln>
                <a:solidFill>
                  <a:srgbClr val="FF7605"/>
                </a:solidFill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1557337"/>
            <a:ext cx="3008313" cy="43862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914400" y="381000"/>
            <a:ext cx="4800600" cy="59436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636B23A-8B99-443D-80DC-D42BCA82D485}" type="datetimeFigureOut">
              <a:rPr lang="cs-CZ" smtClean="0"/>
              <a:t>8. 7. 2015</a:t>
            </a:fld>
            <a:endParaRPr lang="cs-CZ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DB5E499-18A3-4B37-8E98-64E092F07EF2}" type="slidenum">
              <a:rPr lang="cs-CZ" smtClean="0"/>
              <a:t>‹#›</a:t>
            </a:fld>
            <a:endParaRPr lang="cs-CZ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624754"/>
            <a:ext cx="5486400" cy="404446"/>
          </a:xfrm>
        </p:spPr>
        <p:txBody>
          <a:bodyPr bIns="0" anchor="b"/>
          <a:lstStyle>
            <a:lvl1pPr algn="l">
              <a:defRPr sz="2000" b="1">
                <a:ln w="1270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23975" y="381000"/>
            <a:ext cx="5867400" cy="40814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029200"/>
            <a:ext cx="4038600" cy="13716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6B23A-8B99-443D-80DC-D42BCA82D485}" type="datetimeFigureOut">
              <a:rPr lang="cs-CZ" smtClean="0"/>
              <a:t>8. 7. 2015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5E499-18A3-4B37-8E98-64E092F07EF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38200"/>
            <a:ext cx="7467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9680" y="6553200"/>
            <a:ext cx="7162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6DB5E499-18A3-4B37-8E98-64E092F07EF2}" type="slidenum">
              <a:rPr lang="cs-CZ" smtClean="0"/>
              <a:t>‹#›</a:t>
            </a:fld>
            <a:endParaRPr lang="cs-CZ"/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8453438" y="5715000"/>
            <a:ext cx="242887" cy="431800"/>
          </a:xfrm>
          <a:custGeom>
            <a:avLst/>
            <a:gdLst/>
            <a:ahLst/>
            <a:cxnLst>
              <a:cxn ang="0">
                <a:pos x="62" y="0"/>
              </a:cxn>
              <a:cxn ang="0">
                <a:pos x="0" y="0"/>
              </a:cxn>
              <a:cxn ang="0">
                <a:pos x="89" y="136"/>
              </a:cxn>
              <a:cxn ang="0">
                <a:pos x="89" y="136"/>
              </a:cxn>
              <a:cxn ang="0">
                <a:pos x="0" y="272"/>
              </a:cxn>
              <a:cxn ang="0">
                <a:pos x="62" y="272"/>
              </a:cxn>
              <a:cxn ang="0">
                <a:pos x="153" y="136"/>
              </a:cxn>
              <a:cxn ang="0">
                <a:pos x="62" y="0"/>
              </a:cxn>
            </a:cxnLst>
            <a:rect l="0" t="0" r="r" b="b"/>
            <a:pathLst>
              <a:path w="153" h="272">
                <a:moveTo>
                  <a:pt x="62" y="0"/>
                </a:moveTo>
                <a:lnTo>
                  <a:pt x="0" y="0"/>
                </a:lnTo>
                <a:lnTo>
                  <a:pt x="89" y="136"/>
                </a:lnTo>
                <a:lnTo>
                  <a:pt x="89" y="136"/>
                </a:lnTo>
                <a:lnTo>
                  <a:pt x="0" y="272"/>
                </a:lnTo>
                <a:lnTo>
                  <a:pt x="62" y="272"/>
                </a:lnTo>
                <a:lnTo>
                  <a:pt x="153" y="136"/>
                </a:lnTo>
                <a:lnTo>
                  <a:pt x="62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198682" y="4821116"/>
            <a:ext cx="262596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636B23A-8B99-443D-80DC-D42BCA82D485}" type="datetimeFigureOut">
              <a:rPr lang="cs-CZ" smtClean="0"/>
              <a:t>8. 7. 2015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  <p:txStyles>
    <p:titleStyle>
      <a:lvl1pPr algn="l" defTabSz="914400" rtl="0" eaLnBrk="1" latinLnBrk="0" hangingPunct="1">
        <a:spcBef>
          <a:spcPct val="0"/>
        </a:spcBef>
        <a:buNone/>
        <a:defRPr sz="7200" b="1" kern="1200">
          <a:ln w="12700">
            <a:solidFill>
              <a:schemeClr val="tx2"/>
            </a:solidFill>
          </a:ln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˃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691680" y="1268760"/>
            <a:ext cx="63367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/>
              <a:t>Healthy and ARDS model pigs during HFOV</a:t>
            </a:r>
            <a:endParaRPr lang="cs-CZ" sz="3200" b="1" dirty="0"/>
          </a:p>
        </p:txBody>
      </p:sp>
      <p:sp>
        <p:nvSpPr>
          <p:cNvPr id="5" name="Obdélník 4"/>
          <p:cNvSpPr/>
          <p:nvPr/>
        </p:nvSpPr>
        <p:spPr>
          <a:xfrm>
            <a:off x="2627784" y="3068960"/>
            <a:ext cx="48965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Marianna </a:t>
            </a:r>
            <a:r>
              <a:rPr lang="en-US" b="1" dirty="0" err="1" smtClean="0"/>
              <a:t>Laviola</a:t>
            </a:r>
            <a:r>
              <a:rPr lang="en-US" b="1" dirty="0" smtClean="0"/>
              <a:t>, PhD</a:t>
            </a:r>
          </a:p>
          <a:p>
            <a:pPr algn="ctr"/>
            <a:endParaRPr lang="en-US" b="1" dirty="0" smtClean="0"/>
          </a:p>
          <a:p>
            <a:pPr algn="ctr"/>
            <a:r>
              <a:rPr lang="en-US" dirty="0"/>
              <a:t>Czech Technical University in Prague</a:t>
            </a:r>
          </a:p>
          <a:p>
            <a:pPr algn="ctr"/>
            <a:r>
              <a:rPr lang="en-US" dirty="0"/>
              <a:t> Faculty of Biomedical Engineering</a:t>
            </a:r>
          </a:p>
          <a:p>
            <a:r>
              <a:rPr lang="en-US" dirty="0" smtClean="0"/>
              <a:t> </a:t>
            </a:r>
            <a:endParaRPr lang="cs-CZ" dirty="0"/>
          </a:p>
        </p:txBody>
      </p:sp>
      <p:pic>
        <p:nvPicPr>
          <p:cNvPr id="6" name="Picture 4" descr="nvt-logo-small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280" y="4437112"/>
            <a:ext cx="1495312" cy="1890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4676578"/>
            <a:ext cx="2173567" cy="1651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49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691680" y="1268760"/>
            <a:ext cx="648072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200" b="1" dirty="0" err="1"/>
              <a:t>The</a:t>
            </a:r>
            <a:r>
              <a:rPr lang="cs-CZ" sz="3200" b="1" dirty="0"/>
              <a:t> </a:t>
            </a:r>
            <a:r>
              <a:rPr lang="cs-CZ" sz="3200" b="1" dirty="0" err="1"/>
              <a:t>relationship</a:t>
            </a:r>
            <a:r>
              <a:rPr lang="cs-CZ" sz="3200" b="1" dirty="0"/>
              <a:t> </a:t>
            </a:r>
            <a:r>
              <a:rPr lang="cs-CZ" sz="3200" b="1" dirty="0" err="1"/>
              <a:t>between</a:t>
            </a:r>
            <a:r>
              <a:rPr lang="cs-CZ" sz="3200" b="1" dirty="0"/>
              <a:t> </a:t>
            </a:r>
            <a:r>
              <a:rPr lang="cs-CZ" sz="3200" b="1" dirty="0" err="1"/>
              <a:t>parameters</a:t>
            </a:r>
            <a:r>
              <a:rPr lang="cs-CZ" sz="3200" b="1" dirty="0"/>
              <a:t> </a:t>
            </a:r>
            <a:r>
              <a:rPr lang="cs-CZ" sz="3200" b="1" dirty="0" err="1"/>
              <a:t>determining</a:t>
            </a:r>
            <a:r>
              <a:rPr lang="cs-CZ" sz="3200" b="1" dirty="0"/>
              <a:t> </a:t>
            </a:r>
            <a:r>
              <a:rPr lang="cs-CZ" sz="3200" b="1" dirty="0" err="1"/>
              <a:t>the</a:t>
            </a:r>
            <a:r>
              <a:rPr lang="cs-CZ" sz="3200" b="1" dirty="0"/>
              <a:t> body </a:t>
            </a:r>
            <a:r>
              <a:rPr lang="cs-CZ" sz="3200" b="1" dirty="0" err="1"/>
              <a:t>oxygenation</a:t>
            </a:r>
            <a:r>
              <a:rPr lang="cs-CZ" sz="3200" b="1" dirty="0"/>
              <a:t> </a:t>
            </a:r>
            <a:r>
              <a:rPr lang="cs-CZ" sz="3200" b="1" dirty="0" err="1"/>
              <a:t>during</a:t>
            </a:r>
            <a:r>
              <a:rPr lang="cs-CZ" sz="3200" b="1" dirty="0"/>
              <a:t> CDP </a:t>
            </a:r>
            <a:r>
              <a:rPr lang="cs-CZ" sz="3200" b="1" dirty="0" err="1"/>
              <a:t>maneuvers</a:t>
            </a:r>
            <a:r>
              <a:rPr lang="cs-CZ" sz="3200" b="1" dirty="0"/>
              <a:t> in </a:t>
            </a:r>
            <a:r>
              <a:rPr lang="cs-CZ" sz="3200" b="1" dirty="0" err="1"/>
              <a:t>porcine</a:t>
            </a:r>
            <a:r>
              <a:rPr lang="cs-CZ" sz="3200" b="1" dirty="0"/>
              <a:t> </a:t>
            </a:r>
            <a:r>
              <a:rPr lang="cs-CZ" sz="3200" b="1" dirty="0" err="1"/>
              <a:t>models</a:t>
            </a:r>
            <a:r>
              <a:rPr lang="cs-CZ" sz="3200" b="1" dirty="0"/>
              <a:t> </a:t>
            </a:r>
            <a:r>
              <a:rPr lang="cs-CZ" sz="3200" b="1" dirty="0" err="1"/>
              <a:t>of</a:t>
            </a:r>
            <a:r>
              <a:rPr lang="cs-CZ" sz="3200" b="1" dirty="0"/>
              <a:t> </a:t>
            </a:r>
            <a:r>
              <a:rPr lang="cs-CZ" sz="3200" b="1" dirty="0" err="1"/>
              <a:t>healthy</a:t>
            </a:r>
            <a:r>
              <a:rPr lang="cs-CZ" sz="3200" b="1" dirty="0"/>
              <a:t> and ARDS </a:t>
            </a:r>
            <a:r>
              <a:rPr lang="cs-CZ" sz="3200" b="1" dirty="0" err="1"/>
              <a:t>lungs</a:t>
            </a:r>
            <a:r>
              <a:rPr lang="cs-CZ" sz="3200" b="1" dirty="0"/>
              <a:t> on HFOV</a:t>
            </a:r>
            <a:endParaRPr lang="cs-CZ" sz="3200" dirty="0"/>
          </a:p>
        </p:txBody>
      </p:sp>
      <p:pic>
        <p:nvPicPr>
          <p:cNvPr id="3" name="Picture 4" descr="nvt-logo-small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280" y="4490581"/>
            <a:ext cx="1495312" cy="1890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4730047"/>
            <a:ext cx="2173567" cy="1651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51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2"/>
          <p:cNvSpPr txBox="1">
            <a:spLocks/>
          </p:cNvSpPr>
          <p:nvPr/>
        </p:nvSpPr>
        <p:spPr>
          <a:xfrm>
            <a:off x="971600" y="1268760"/>
            <a:ext cx="7560840" cy="4824536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SvO</a:t>
            </a:r>
            <a:r>
              <a:rPr lang="en-US" sz="2200" baseline="-25000" dirty="0"/>
              <a:t>2</a:t>
            </a:r>
            <a:r>
              <a:rPr lang="en-US" sz="2200" dirty="0"/>
              <a:t> is the percentage of hemoglobin saturated with oxygen in the venous blood that returns to the right side of </a:t>
            </a:r>
            <a:r>
              <a:rPr lang="en-US" sz="2200" dirty="0" smtClean="0"/>
              <a:t>heart</a:t>
            </a:r>
          </a:p>
          <a:p>
            <a:r>
              <a:rPr lang="en-US" sz="2200" dirty="0"/>
              <a:t>It </a:t>
            </a:r>
            <a:r>
              <a:rPr lang="en-US" sz="2200" dirty="0" smtClean="0"/>
              <a:t>is the </a:t>
            </a:r>
            <a:r>
              <a:rPr lang="en-US" sz="2200" dirty="0"/>
              <a:t>oxygen reserve and can help to determine whether the cardiac output and oxygen delivery is high enough to meet individuals’ needs</a:t>
            </a:r>
          </a:p>
          <a:p>
            <a:endParaRPr lang="en-US" sz="2200" dirty="0"/>
          </a:p>
          <a:p>
            <a:pPr marL="0" indent="0">
              <a:buNone/>
            </a:pPr>
            <a:r>
              <a:rPr lang="en-US" sz="2200" dirty="0"/>
              <a:t>We implemented a linear model that reflects how PaO</a:t>
            </a:r>
            <a:r>
              <a:rPr lang="en-US" sz="2200" baseline="-25000" dirty="0"/>
              <a:t>2</a:t>
            </a:r>
            <a:r>
              <a:rPr lang="en-US" sz="2200" dirty="0"/>
              <a:t> and CO </a:t>
            </a:r>
            <a:r>
              <a:rPr lang="en-US" sz="2200" dirty="0" smtClean="0"/>
              <a:t>affect </a:t>
            </a:r>
            <a:r>
              <a:rPr lang="en-US" sz="2200" dirty="0"/>
              <a:t>the body </a:t>
            </a:r>
            <a:r>
              <a:rPr lang="en-US" sz="2200" dirty="0" smtClean="0"/>
              <a:t>oxygenation, in the means of SvO</a:t>
            </a:r>
            <a:r>
              <a:rPr lang="en-US" sz="2200" baseline="-25000" dirty="0" smtClean="0"/>
              <a:t>2</a:t>
            </a:r>
            <a:r>
              <a:rPr lang="en-US" sz="2200" dirty="0" smtClean="0"/>
              <a:t> </a:t>
            </a:r>
            <a:r>
              <a:rPr lang="en-US" sz="2200" dirty="0"/>
              <a:t>in healthy and ARDS lung model </a:t>
            </a:r>
            <a:r>
              <a:rPr lang="en-US" sz="2200" dirty="0" smtClean="0"/>
              <a:t>pigs</a:t>
            </a:r>
            <a:endParaRPr lang="en-US" sz="2200" dirty="0"/>
          </a:p>
          <a:p>
            <a:pPr marL="0" indent="0">
              <a:buNone/>
            </a:pPr>
            <a:endParaRPr lang="en-US" sz="2200" dirty="0" smtClean="0"/>
          </a:p>
          <a:p>
            <a:pPr marL="0" indent="0" algn="ctr">
              <a:buNone/>
            </a:pPr>
            <a:r>
              <a:rPr lang="en-US" sz="2200" b="1" dirty="0" smtClean="0"/>
              <a:t>Aims of study</a:t>
            </a:r>
          </a:p>
          <a:p>
            <a:pPr marL="0" indent="0" algn="ctr">
              <a:buNone/>
            </a:pPr>
            <a:endParaRPr lang="en-US" sz="2200" b="1" dirty="0" smtClean="0"/>
          </a:p>
          <a:p>
            <a:r>
              <a:rPr lang="en-US" sz="2200" dirty="0" smtClean="0"/>
              <a:t>to </a:t>
            </a:r>
            <a:r>
              <a:rPr lang="en-US" sz="2200" dirty="0"/>
              <a:t>find out whether courses of SvO</a:t>
            </a:r>
            <a:r>
              <a:rPr lang="en-US" sz="2200" baseline="-25000" dirty="0"/>
              <a:t>2</a:t>
            </a:r>
            <a:r>
              <a:rPr lang="en-US" sz="2200" dirty="0"/>
              <a:t> can be expressed as a linear combination of courses of PaO</a:t>
            </a:r>
            <a:r>
              <a:rPr lang="en-US" sz="2200" baseline="-25000" dirty="0"/>
              <a:t>2</a:t>
            </a:r>
            <a:r>
              <a:rPr lang="en-US" sz="2200" dirty="0"/>
              <a:t> and </a:t>
            </a:r>
            <a:r>
              <a:rPr lang="en-US" sz="2200" dirty="0" smtClean="0"/>
              <a:t>CO</a:t>
            </a:r>
          </a:p>
          <a:p>
            <a:endParaRPr lang="en-US" sz="2200" dirty="0" smtClean="0"/>
          </a:p>
          <a:p>
            <a:r>
              <a:rPr lang="en-US" sz="2200" dirty="0" smtClean="0"/>
              <a:t>to </a:t>
            </a:r>
            <a:r>
              <a:rPr lang="en-US" sz="2200" dirty="0"/>
              <a:t>investigate the effects of changes in CDP upon the weights describing contributions of PaO</a:t>
            </a:r>
            <a:r>
              <a:rPr lang="en-US" sz="2200" baseline="-25000" dirty="0"/>
              <a:t>2 </a:t>
            </a:r>
            <a:r>
              <a:rPr lang="en-US" sz="2200" dirty="0"/>
              <a:t>and CO upon SvO</a:t>
            </a:r>
            <a:r>
              <a:rPr lang="en-US" sz="2200" baseline="-25000" dirty="0"/>
              <a:t>2</a:t>
            </a:r>
            <a:r>
              <a:rPr lang="en-US" sz="2200" dirty="0"/>
              <a:t> </a:t>
            </a:r>
            <a:r>
              <a:rPr lang="en-US" sz="2200" dirty="0" smtClean="0"/>
              <a:t>courses</a:t>
            </a:r>
          </a:p>
          <a:p>
            <a:endParaRPr lang="en-US" sz="2000" dirty="0" smtClean="0"/>
          </a:p>
          <a:p>
            <a:pPr marL="0" indent="0">
              <a:buNone/>
            </a:pPr>
            <a:endParaRPr lang="en-US" sz="2000" b="1" dirty="0" smtClean="0"/>
          </a:p>
          <a:p>
            <a:endParaRPr lang="en-US" sz="2400" b="1" dirty="0" smtClean="0"/>
          </a:p>
          <a:p>
            <a:endParaRPr lang="en-US" sz="1900" dirty="0" smtClean="0"/>
          </a:p>
          <a:p>
            <a:endParaRPr lang="cs-CZ" sz="1900" dirty="0" smtClean="0"/>
          </a:p>
          <a:p>
            <a:endParaRPr lang="en-GB" dirty="0" smtClean="0"/>
          </a:p>
          <a:p>
            <a:endParaRPr lang="cs-CZ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802" y="3582863"/>
            <a:ext cx="3533156" cy="422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446278" y="285956"/>
            <a:ext cx="77981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Body oxygenation during CDP steps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195779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46278" y="285956"/>
            <a:ext cx="77981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Results – Healthy model</a:t>
            </a:r>
            <a:endParaRPr lang="cs-CZ" sz="3200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1547664" y="3861048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r</a:t>
            </a:r>
            <a:r>
              <a:rPr lang="en-US" sz="1200" b="1" baseline="30000" dirty="0" smtClean="0"/>
              <a:t>2</a:t>
            </a:r>
            <a:r>
              <a:rPr lang="en-US" sz="1200" b="1" dirty="0" smtClean="0"/>
              <a:t>=0.69</a:t>
            </a:r>
          </a:p>
          <a:p>
            <a:r>
              <a:rPr lang="en-US" sz="1200" b="1" dirty="0" smtClean="0"/>
              <a:t>MSE=2.22</a:t>
            </a:r>
            <a:endParaRPr lang="cs-CZ" sz="1200" b="1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4716016" y="3861048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r</a:t>
            </a:r>
            <a:r>
              <a:rPr lang="en-US" sz="1200" b="1" baseline="30000" dirty="0" smtClean="0"/>
              <a:t>2</a:t>
            </a:r>
            <a:r>
              <a:rPr lang="en-US" sz="1200" b="1" dirty="0" smtClean="0"/>
              <a:t>=0.40</a:t>
            </a:r>
          </a:p>
          <a:p>
            <a:r>
              <a:rPr lang="en-US" sz="1200" b="1" dirty="0" smtClean="0"/>
              <a:t>MSE=3.33</a:t>
            </a:r>
            <a:endParaRPr lang="cs-CZ" sz="1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764704"/>
            <a:ext cx="8070195" cy="5987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89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30819"/>
            <a:ext cx="7632848" cy="5766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446278" y="285956"/>
            <a:ext cx="77981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Results – ARDS model</a:t>
            </a:r>
            <a:endParaRPr lang="cs-CZ" sz="32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2915816" y="3933056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r</a:t>
            </a:r>
            <a:r>
              <a:rPr lang="en-US" sz="1200" b="1" baseline="30000" dirty="0" smtClean="0"/>
              <a:t>2</a:t>
            </a:r>
            <a:r>
              <a:rPr lang="en-US" sz="1200" b="1" dirty="0" smtClean="0"/>
              <a:t>=0.95</a:t>
            </a:r>
          </a:p>
          <a:p>
            <a:r>
              <a:rPr lang="en-US" sz="1200" b="1" dirty="0" smtClean="0"/>
              <a:t>MSE=5.08</a:t>
            </a:r>
            <a:endParaRPr lang="cs-CZ" sz="12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6084168" y="3933056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r</a:t>
            </a:r>
            <a:r>
              <a:rPr lang="en-US" sz="1200" b="1" baseline="30000" dirty="0" smtClean="0"/>
              <a:t>2</a:t>
            </a:r>
            <a:r>
              <a:rPr lang="en-US" sz="1200" b="1" dirty="0" smtClean="0"/>
              <a:t>=0.68</a:t>
            </a:r>
          </a:p>
          <a:p>
            <a:r>
              <a:rPr lang="en-US" sz="1200" b="1" dirty="0" smtClean="0"/>
              <a:t>MSE=2.34</a:t>
            </a:r>
            <a:endParaRPr lang="cs-CZ" sz="1200" b="1" dirty="0"/>
          </a:p>
        </p:txBody>
      </p:sp>
    </p:spTree>
    <p:extLst>
      <p:ext uri="{BB962C8B-B14F-4D97-AF65-F5344CB8AC3E}">
        <p14:creationId xmlns:p14="http://schemas.microsoft.com/office/powerpoint/2010/main" val="40404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46278" y="285956"/>
            <a:ext cx="77981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Conclusions</a:t>
            </a:r>
            <a:endParaRPr lang="cs-CZ" sz="3200" dirty="0"/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971600" y="1268760"/>
            <a:ext cx="7776864" cy="5400600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900" dirty="0" smtClean="0"/>
              <a:t>The model </a:t>
            </a:r>
            <a:r>
              <a:rPr lang="en-US" sz="2900" dirty="0"/>
              <a:t>implemented has a good fitting, indeed the r</a:t>
            </a:r>
            <a:r>
              <a:rPr lang="en-US" sz="2900" baseline="30000" dirty="0"/>
              <a:t>2</a:t>
            </a:r>
            <a:r>
              <a:rPr lang="en-US" sz="2900" dirty="0"/>
              <a:t> of model are high and its standard errors are low for all animals </a:t>
            </a:r>
            <a:r>
              <a:rPr lang="en-US" sz="2900" dirty="0" smtClean="0"/>
              <a:t>considered</a:t>
            </a:r>
          </a:p>
          <a:p>
            <a:pPr marL="0" indent="0">
              <a:buNone/>
            </a:pPr>
            <a:endParaRPr lang="en-US" sz="2900" dirty="0"/>
          </a:p>
          <a:p>
            <a:r>
              <a:rPr lang="en-US" sz="2900" dirty="0"/>
              <a:t>T</a:t>
            </a:r>
            <a:r>
              <a:rPr lang="en-US" sz="2900" dirty="0" smtClean="0"/>
              <a:t>here </a:t>
            </a:r>
            <a:r>
              <a:rPr lang="en-US" sz="2900" dirty="0"/>
              <a:t>are two certain levels of </a:t>
            </a:r>
            <a:r>
              <a:rPr lang="en-US" sz="2900" dirty="0" smtClean="0"/>
              <a:t>CDP at </a:t>
            </a:r>
            <a:r>
              <a:rPr lang="en-US" sz="2900" dirty="0"/>
              <a:t>which contributions of PaO</a:t>
            </a:r>
            <a:r>
              <a:rPr lang="en-US" sz="2900" baseline="-25000" dirty="0"/>
              <a:t>2</a:t>
            </a:r>
            <a:r>
              <a:rPr lang="en-US" sz="2900" dirty="0"/>
              <a:t> and CO to SvO</a:t>
            </a:r>
            <a:r>
              <a:rPr lang="en-US" sz="2900" baseline="-25000" dirty="0"/>
              <a:t>2</a:t>
            </a:r>
            <a:r>
              <a:rPr lang="en-US" sz="2900" dirty="0"/>
              <a:t> course change their </a:t>
            </a:r>
            <a:r>
              <a:rPr lang="en-US" sz="2900" dirty="0" smtClean="0"/>
              <a:t>weights: </a:t>
            </a:r>
            <a:r>
              <a:rPr lang="en-US" sz="2900" dirty="0"/>
              <a:t>one for the ascending and one for the descending </a:t>
            </a:r>
            <a:r>
              <a:rPr lang="en-US" sz="2900" dirty="0" smtClean="0"/>
              <a:t>steps</a:t>
            </a:r>
          </a:p>
          <a:p>
            <a:pPr marL="0" indent="0">
              <a:buNone/>
            </a:pPr>
            <a:endParaRPr lang="en-US" sz="2900" dirty="0"/>
          </a:p>
          <a:p>
            <a:r>
              <a:rPr lang="en-US" sz="2900" dirty="0" smtClean="0"/>
              <a:t>For </a:t>
            </a:r>
            <a:r>
              <a:rPr lang="en-US" sz="2900" dirty="0"/>
              <a:t>values of CDP higher than these, PaO</a:t>
            </a:r>
            <a:r>
              <a:rPr lang="en-US" sz="2900" baseline="-25000" dirty="0"/>
              <a:t>2</a:t>
            </a:r>
            <a:r>
              <a:rPr lang="en-US" sz="2900" dirty="0"/>
              <a:t> plays a major role in SvO</a:t>
            </a:r>
            <a:r>
              <a:rPr lang="en-US" sz="2900" baseline="-25000" dirty="0"/>
              <a:t>2 </a:t>
            </a:r>
            <a:r>
              <a:rPr lang="en-US" sz="2900" dirty="0"/>
              <a:t>course, preventing that it decreases such as </a:t>
            </a:r>
            <a:r>
              <a:rPr lang="en-US" sz="2900" dirty="0" smtClean="0"/>
              <a:t>CO</a:t>
            </a:r>
          </a:p>
          <a:p>
            <a:endParaRPr lang="en-US" sz="2900" dirty="0"/>
          </a:p>
          <a:p>
            <a:r>
              <a:rPr lang="en-US" sz="2900" dirty="0"/>
              <a:t>In the ARDS model, the CDP level is higher than in healthy lung model: pigs required a much higher CDP during HFOV to maintain an adequate </a:t>
            </a:r>
            <a:r>
              <a:rPr lang="en-US" sz="2900" dirty="0" smtClean="0"/>
              <a:t>oxygenation: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300" u="sng" dirty="0" smtClean="0">
                <a:solidFill>
                  <a:schemeClr val="tx1"/>
                </a:solidFill>
              </a:rPr>
              <a:t>Trends:</a:t>
            </a:r>
            <a:r>
              <a:rPr lang="en-US" sz="2300" u="sng" dirty="0">
                <a:solidFill>
                  <a:schemeClr val="tx1"/>
                </a:solidFill>
              </a:rPr>
              <a:t> </a:t>
            </a:r>
            <a:r>
              <a:rPr lang="en-US" sz="2300" dirty="0" smtClean="0">
                <a:solidFill>
                  <a:schemeClr val="tx1"/>
                </a:solidFill>
              </a:rPr>
              <a:t>ascending </a:t>
            </a:r>
            <a:r>
              <a:rPr lang="en-US" sz="2300" dirty="0">
                <a:solidFill>
                  <a:schemeClr val="tx1"/>
                </a:solidFill>
              </a:rPr>
              <a:t>steps: </a:t>
            </a:r>
            <a:r>
              <a:rPr lang="en-US" sz="2300" b="1" dirty="0" smtClean="0">
                <a:solidFill>
                  <a:schemeClr val="tx1"/>
                </a:solidFill>
              </a:rPr>
              <a:t>28.1±5.8cmH</a:t>
            </a:r>
            <a:r>
              <a:rPr lang="en-US" sz="2300" b="1" baseline="-25000" dirty="0" smtClean="0">
                <a:solidFill>
                  <a:schemeClr val="tx1"/>
                </a:solidFill>
              </a:rPr>
              <a:t>2</a:t>
            </a:r>
            <a:r>
              <a:rPr lang="en-US" sz="2300" b="1" dirty="0" smtClean="0">
                <a:solidFill>
                  <a:schemeClr val="tx1"/>
                </a:solidFill>
              </a:rPr>
              <a:t>O vs 19.1±3.3</a:t>
            </a:r>
            <a:r>
              <a:rPr lang="en-US" sz="2300" b="1" dirty="0">
                <a:solidFill>
                  <a:schemeClr val="tx1"/>
                </a:solidFill>
              </a:rPr>
              <a:t>cmH</a:t>
            </a:r>
            <a:r>
              <a:rPr lang="en-US" sz="2300" b="1" baseline="-25000" dirty="0">
                <a:solidFill>
                  <a:schemeClr val="tx1"/>
                </a:solidFill>
              </a:rPr>
              <a:t>2</a:t>
            </a:r>
            <a:r>
              <a:rPr lang="en-US" sz="2300" b="1" dirty="0">
                <a:solidFill>
                  <a:schemeClr val="tx1"/>
                </a:solidFill>
              </a:rPr>
              <a:t>O</a:t>
            </a:r>
            <a:r>
              <a:rPr lang="en-US" sz="2300" dirty="0" smtClean="0">
                <a:solidFill>
                  <a:schemeClr val="tx1"/>
                </a:solidFill>
              </a:rPr>
              <a:t>, p&lt;0.001; descending </a:t>
            </a:r>
            <a:r>
              <a:rPr lang="en-US" sz="2300" dirty="0">
                <a:solidFill>
                  <a:schemeClr val="tx1"/>
                </a:solidFill>
              </a:rPr>
              <a:t>steps </a:t>
            </a:r>
            <a:r>
              <a:rPr lang="en-US" sz="2300" b="1" dirty="0">
                <a:solidFill>
                  <a:schemeClr val="tx1"/>
                </a:solidFill>
              </a:rPr>
              <a:t>28.5±5.2cmH</a:t>
            </a:r>
            <a:r>
              <a:rPr lang="en-US" sz="2300" b="1" baseline="-25000" dirty="0">
                <a:solidFill>
                  <a:schemeClr val="tx1"/>
                </a:solidFill>
              </a:rPr>
              <a:t>2</a:t>
            </a:r>
            <a:r>
              <a:rPr lang="en-US" sz="2300" b="1" dirty="0">
                <a:solidFill>
                  <a:schemeClr val="tx1"/>
                </a:solidFill>
              </a:rPr>
              <a:t>O vs 20.8±4.cmH</a:t>
            </a:r>
            <a:r>
              <a:rPr lang="en-US" sz="2300" b="1" baseline="-25000" dirty="0">
                <a:solidFill>
                  <a:schemeClr val="tx1"/>
                </a:solidFill>
              </a:rPr>
              <a:t>2</a:t>
            </a:r>
            <a:r>
              <a:rPr lang="en-US" sz="2300" b="1" dirty="0">
                <a:solidFill>
                  <a:schemeClr val="tx1"/>
                </a:solidFill>
              </a:rPr>
              <a:t>O</a:t>
            </a:r>
            <a:r>
              <a:rPr lang="en-US" sz="2300" dirty="0">
                <a:solidFill>
                  <a:schemeClr val="tx1"/>
                </a:solidFill>
              </a:rPr>
              <a:t>, </a:t>
            </a:r>
            <a:r>
              <a:rPr lang="en-US" sz="2300" dirty="0" smtClean="0">
                <a:solidFill>
                  <a:schemeClr val="tx1"/>
                </a:solidFill>
              </a:rPr>
              <a:t>p=0.034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300" u="sng" dirty="0" smtClean="0">
                <a:solidFill>
                  <a:schemeClr val="tx1"/>
                </a:solidFill>
              </a:rPr>
              <a:t>Model: </a:t>
            </a:r>
            <a:r>
              <a:rPr lang="en-US" sz="2300" dirty="0" smtClean="0">
                <a:solidFill>
                  <a:schemeClr val="tx1"/>
                </a:solidFill>
              </a:rPr>
              <a:t>ascending </a:t>
            </a:r>
            <a:r>
              <a:rPr lang="en-US" sz="2300" dirty="0">
                <a:solidFill>
                  <a:schemeClr val="tx1"/>
                </a:solidFill>
              </a:rPr>
              <a:t>steps: </a:t>
            </a:r>
            <a:r>
              <a:rPr lang="en-US" sz="2300" b="1" dirty="0" smtClean="0">
                <a:solidFill>
                  <a:schemeClr val="tx1"/>
                </a:solidFill>
              </a:rPr>
              <a:t>28.6±5.5cmH</a:t>
            </a:r>
            <a:r>
              <a:rPr lang="en-US" sz="2300" b="1" baseline="-25000" dirty="0" smtClean="0">
                <a:solidFill>
                  <a:schemeClr val="tx1"/>
                </a:solidFill>
              </a:rPr>
              <a:t>2</a:t>
            </a:r>
            <a:r>
              <a:rPr lang="en-US" sz="2300" b="1" dirty="0" smtClean="0">
                <a:solidFill>
                  <a:schemeClr val="tx1"/>
                </a:solidFill>
              </a:rPr>
              <a:t>O vs 17.3±4.3cmH</a:t>
            </a:r>
            <a:r>
              <a:rPr lang="en-US" sz="2300" b="1" baseline="-25000" dirty="0" smtClean="0">
                <a:solidFill>
                  <a:schemeClr val="tx1"/>
                </a:solidFill>
              </a:rPr>
              <a:t>2</a:t>
            </a:r>
            <a:r>
              <a:rPr lang="en-US" sz="2300" b="1" dirty="0" smtClean="0">
                <a:solidFill>
                  <a:schemeClr val="tx1"/>
                </a:solidFill>
              </a:rPr>
              <a:t>O</a:t>
            </a:r>
            <a:r>
              <a:rPr lang="en-US" sz="2300" dirty="0" smtClean="0">
                <a:solidFill>
                  <a:schemeClr val="tx1"/>
                </a:solidFill>
              </a:rPr>
              <a:t>, p&lt;0.001</a:t>
            </a:r>
            <a:r>
              <a:rPr lang="en-US" sz="2300" dirty="0">
                <a:solidFill>
                  <a:schemeClr val="tx1"/>
                </a:solidFill>
              </a:rPr>
              <a:t>; </a:t>
            </a:r>
            <a:r>
              <a:rPr lang="en-US" sz="2300" dirty="0" smtClean="0">
                <a:solidFill>
                  <a:schemeClr val="tx1"/>
                </a:solidFill>
              </a:rPr>
              <a:t>descending steps</a:t>
            </a:r>
            <a:r>
              <a:rPr lang="en-US" sz="2300" dirty="0">
                <a:solidFill>
                  <a:schemeClr val="tx1"/>
                </a:solidFill>
              </a:rPr>
              <a:t>: </a:t>
            </a:r>
            <a:r>
              <a:rPr lang="en-US" sz="2300" b="1" dirty="0" smtClean="0">
                <a:solidFill>
                  <a:schemeClr val="tx1"/>
                </a:solidFill>
              </a:rPr>
              <a:t>30.4±6.5</a:t>
            </a:r>
            <a:r>
              <a:rPr lang="en-US" sz="2300" b="1" dirty="0">
                <a:solidFill>
                  <a:schemeClr val="tx1"/>
                </a:solidFill>
              </a:rPr>
              <a:t>cmH</a:t>
            </a:r>
            <a:r>
              <a:rPr lang="en-US" sz="2300" b="1" baseline="-25000" dirty="0">
                <a:solidFill>
                  <a:schemeClr val="tx1"/>
                </a:solidFill>
              </a:rPr>
              <a:t>2</a:t>
            </a:r>
            <a:r>
              <a:rPr lang="en-US" sz="2300" b="1" dirty="0">
                <a:solidFill>
                  <a:schemeClr val="tx1"/>
                </a:solidFill>
              </a:rPr>
              <a:t>O</a:t>
            </a:r>
            <a:r>
              <a:rPr lang="en-US" sz="2300" b="1" dirty="0" smtClean="0">
                <a:solidFill>
                  <a:schemeClr val="tx1"/>
                </a:solidFill>
              </a:rPr>
              <a:t> </a:t>
            </a:r>
            <a:r>
              <a:rPr lang="en-US" sz="2300" b="1" dirty="0">
                <a:solidFill>
                  <a:schemeClr val="tx1"/>
                </a:solidFill>
              </a:rPr>
              <a:t>vs </a:t>
            </a:r>
            <a:r>
              <a:rPr lang="en-US" sz="2300" b="1" dirty="0" smtClean="0">
                <a:solidFill>
                  <a:schemeClr val="tx1"/>
                </a:solidFill>
              </a:rPr>
              <a:t>19.1±3.0cmH</a:t>
            </a:r>
            <a:r>
              <a:rPr lang="en-US" sz="2300" b="1" baseline="-25000" dirty="0" smtClean="0">
                <a:solidFill>
                  <a:schemeClr val="tx1"/>
                </a:solidFill>
              </a:rPr>
              <a:t>2</a:t>
            </a:r>
            <a:r>
              <a:rPr lang="en-US" sz="2300" b="1" dirty="0" smtClean="0">
                <a:solidFill>
                  <a:schemeClr val="tx1"/>
                </a:solidFill>
              </a:rPr>
              <a:t>O</a:t>
            </a:r>
            <a:r>
              <a:rPr lang="en-US" sz="2300" dirty="0" smtClean="0">
                <a:solidFill>
                  <a:schemeClr val="tx1"/>
                </a:solidFill>
              </a:rPr>
              <a:t>,</a:t>
            </a:r>
            <a:r>
              <a:rPr lang="en-US" sz="2300" b="1" dirty="0" smtClean="0">
                <a:solidFill>
                  <a:schemeClr val="tx1"/>
                </a:solidFill>
              </a:rPr>
              <a:t> </a:t>
            </a:r>
            <a:r>
              <a:rPr lang="en-US" sz="2300" dirty="0">
                <a:solidFill>
                  <a:schemeClr val="tx1"/>
                </a:solidFill>
              </a:rPr>
              <a:t>p=0.005</a:t>
            </a:r>
            <a:endParaRPr lang="en-US" sz="2300" dirty="0" smtClean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600" dirty="0">
              <a:solidFill>
                <a:schemeClr val="tx1"/>
              </a:solidFill>
            </a:endParaRPr>
          </a:p>
          <a:p>
            <a:r>
              <a:rPr lang="en-US" sz="2900" dirty="0" smtClean="0"/>
              <a:t>There </a:t>
            </a:r>
            <a:r>
              <a:rPr lang="en-US" sz="2900" dirty="0"/>
              <a:t>might be a relation with the fact that the CDP should be higher for ARDS lungs than in normal lungs so that HFOV is </a:t>
            </a:r>
            <a:r>
              <a:rPr lang="en-US" sz="2900" dirty="0" smtClean="0"/>
              <a:t>effective</a:t>
            </a:r>
            <a:endParaRPr lang="cs-CZ" sz="29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 algn="ctr">
              <a:buNone/>
            </a:pPr>
            <a:endParaRPr lang="en-US" sz="2000" b="1" dirty="0" smtClean="0"/>
          </a:p>
          <a:p>
            <a:endParaRPr lang="en-US" sz="2000" dirty="0" smtClean="0"/>
          </a:p>
          <a:p>
            <a:pPr marL="0" indent="0">
              <a:buNone/>
            </a:pPr>
            <a:endParaRPr lang="en-US" sz="2000" b="1" dirty="0" smtClean="0"/>
          </a:p>
          <a:p>
            <a:endParaRPr lang="en-US" sz="2400" b="1" dirty="0" smtClean="0"/>
          </a:p>
          <a:p>
            <a:endParaRPr lang="en-US" sz="1900" dirty="0" smtClean="0"/>
          </a:p>
          <a:p>
            <a:endParaRPr lang="cs-CZ" sz="1900" dirty="0" smtClean="0"/>
          </a:p>
          <a:p>
            <a:endParaRPr lang="en-GB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4580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691680" y="1268760"/>
            <a:ext cx="648072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Models of a PaO</a:t>
            </a:r>
            <a:r>
              <a:rPr lang="en-US" sz="3200" baseline="-25000" dirty="0"/>
              <a:t>2</a:t>
            </a:r>
            <a:r>
              <a:rPr lang="en-US" sz="3200" dirty="0"/>
              <a:t> course during a stepwise change of Continuous Distending Pressure in HFOV</a:t>
            </a:r>
            <a:endParaRPr lang="cs-CZ" sz="3200" dirty="0"/>
          </a:p>
          <a:p>
            <a:pPr algn="ctr"/>
            <a:endParaRPr lang="cs-CZ" sz="2800" dirty="0"/>
          </a:p>
        </p:txBody>
      </p:sp>
      <p:pic>
        <p:nvPicPr>
          <p:cNvPr id="3" name="Picture 4" descr="nvt-logo-small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280" y="4437112"/>
            <a:ext cx="1495312" cy="1890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4676578"/>
            <a:ext cx="2173567" cy="1651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82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2"/>
          <p:cNvSpPr txBox="1">
            <a:spLocks/>
          </p:cNvSpPr>
          <p:nvPr/>
        </p:nvSpPr>
        <p:spPr>
          <a:xfrm>
            <a:off x="971600" y="1268760"/>
            <a:ext cx="7467600" cy="44196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/>
              <a:t>T</a:t>
            </a:r>
            <a:r>
              <a:rPr lang="en-GB" sz="2000" dirty="0" smtClean="0"/>
              <a:t>he </a:t>
            </a:r>
            <a:r>
              <a:rPr lang="en-GB" sz="2000" dirty="0"/>
              <a:t>response of PaO</a:t>
            </a:r>
            <a:r>
              <a:rPr lang="en-GB" sz="2000" baseline="-25000" dirty="0"/>
              <a:t>2</a:t>
            </a:r>
            <a:r>
              <a:rPr lang="en-GB" sz="2000" dirty="0"/>
              <a:t> </a:t>
            </a:r>
            <a:r>
              <a:rPr lang="en-GB" sz="2000" dirty="0" smtClean="0"/>
              <a:t>to a change </a:t>
            </a:r>
            <a:r>
              <a:rPr lang="en-GB" sz="2000" dirty="0"/>
              <a:t>in </a:t>
            </a:r>
            <a:r>
              <a:rPr lang="en-GB" sz="2000" dirty="0" smtClean="0"/>
              <a:t>CDP can vary </a:t>
            </a:r>
            <a:r>
              <a:rPr lang="en-GB" sz="2000" dirty="0"/>
              <a:t>significantly not only in amplitude but also in its </a:t>
            </a:r>
            <a:r>
              <a:rPr lang="en-GB" sz="2000" dirty="0" smtClean="0"/>
              <a:t>shape</a:t>
            </a:r>
          </a:p>
          <a:p>
            <a:endParaRPr lang="en-GB" sz="2000" dirty="0"/>
          </a:p>
          <a:p>
            <a:r>
              <a:rPr lang="en-GB" sz="2000" dirty="0"/>
              <a:t>The PaO</a:t>
            </a:r>
            <a:r>
              <a:rPr lang="en-GB" sz="2000" baseline="-25000" dirty="0"/>
              <a:t>2 </a:t>
            </a:r>
            <a:r>
              <a:rPr lang="en-GB" sz="2000" dirty="0" smtClean="0"/>
              <a:t>shape could </a:t>
            </a:r>
            <a:r>
              <a:rPr lang="en-GB" sz="2000" dirty="0"/>
              <a:t>response to the sudden change in CDP </a:t>
            </a:r>
            <a:r>
              <a:rPr lang="en-GB" sz="2000" dirty="0" smtClean="0"/>
              <a:t>depending </a:t>
            </a:r>
            <a:r>
              <a:rPr lang="en-GB" sz="2000" dirty="0"/>
              <a:t>on the </a:t>
            </a:r>
            <a:r>
              <a:rPr lang="en-GB" sz="2000" dirty="0" smtClean="0"/>
              <a:t>target of </a:t>
            </a:r>
            <a:r>
              <a:rPr lang="en-GB" sz="2000" dirty="0"/>
              <a:t>CDP </a:t>
            </a:r>
            <a:r>
              <a:rPr lang="en-GB" sz="2000" dirty="0" smtClean="0"/>
              <a:t>level</a:t>
            </a: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 algn="ctr">
              <a:buNone/>
            </a:pPr>
            <a:r>
              <a:rPr lang="en-US" sz="2000" b="1" dirty="0" smtClean="0"/>
              <a:t>Aim of study</a:t>
            </a:r>
          </a:p>
          <a:p>
            <a:r>
              <a:rPr lang="en-GB" sz="2000" dirty="0"/>
              <a:t>is to investigate if the level of CDP affects the shape of the PaO</a:t>
            </a:r>
            <a:r>
              <a:rPr lang="en-GB" sz="2000" baseline="-25000" dirty="0"/>
              <a:t>2</a:t>
            </a:r>
            <a:r>
              <a:rPr lang="en-GB" sz="2000" dirty="0"/>
              <a:t> response of the organism to the CDP stepwise </a:t>
            </a:r>
            <a:r>
              <a:rPr lang="en-GB" sz="2000" dirty="0" smtClean="0"/>
              <a:t>changes</a:t>
            </a:r>
            <a:endParaRPr lang="cs-CZ" sz="2000" dirty="0"/>
          </a:p>
          <a:p>
            <a:pPr algn="ctr"/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 algn="ctr">
              <a:buNone/>
            </a:pPr>
            <a:endParaRPr lang="en-US" sz="2000" b="1" dirty="0" smtClean="0"/>
          </a:p>
          <a:p>
            <a:endParaRPr lang="en-US" sz="2000" dirty="0" smtClean="0"/>
          </a:p>
          <a:p>
            <a:pPr marL="0" indent="0">
              <a:buNone/>
            </a:pPr>
            <a:endParaRPr lang="en-US" sz="2000" b="1" dirty="0" smtClean="0"/>
          </a:p>
          <a:p>
            <a:endParaRPr lang="en-US" sz="2400" b="1" dirty="0" smtClean="0"/>
          </a:p>
          <a:p>
            <a:endParaRPr lang="en-US" sz="1900" dirty="0" smtClean="0"/>
          </a:p>
          <a:p>
            <a:endParaRPr lang="cs-CZ" sz="1900" dirty="0" smtClean="0"/>
          </a:p>
          <a:p>
            <a:endParaRPr lang="en-GB" dirty="0" smtClean="0"/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46278" y="285956"/>
            <a:ext cx="77981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Model of PaO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 during CDP steps in HFOV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329056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46278" y="285956"/>
            <a:ext cx="77981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Model of PaO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 during CDP steps in HFOV</a:t>
            </a:r>
            <a:endParaRPr lang="cs-CZ" sz="3200" dirty="0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971600" y="1268760"/>
            <a:ext cx="7776864" cy="504056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i="1" dirty="0" smtClean="0">
                <a:solidFill>
                  <a:schemeClr val="tx1"/>
                </a:solidFill>
              </a:rPr>
              <a:t>Power model</a:t>
            </a:r>
          </a:p>
          <a:p>
            <a:pPr marL="0" indent="0" algn="ctr">
              <a:buNone/>
            </a:pPr>
            <a:r>
              <a:rPr lang="en-US" i="1" dirty="0" smtClean="0">
                <a:solidFill>
                  <a:schemeClr val="tx1"/>
                </a:solidFill>
              </a:rPr>
              <a:t>y=a </a:t>
            </a:r>
            <a:r>
              <a:rPr lang="en-US" i="1" dirty="0">
                <a:solidFill>
                  <a:schemeClr val="tx1"/>
                </a:solidFill>
              </a:rPr>
              <a:t>x </a:t>
            </a:r>
            <a:r>
              <a:rPr lang="en-US" i="1" baseline="30000" dirty="0" smtClean="0">
                <a:solidFill>
                  <a:schemeClr val="tx1"/>
                </a:solidFill>
              </a:rPr>
              <a:t>b</a:t>
            </a:r>
          </a:p>
          <a:p>
            <a:pPr marL="0" indent="0" algn="ctr">
              <a:buNone/>
            </a:pPr>
            <a:endParaRPr lang="en-US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200" dirty="0"/>
              <a:t>where </a:t>
            </a:r>
            <a:r>
              <a:rPr lang="en-US" sz="2200" i="1" dirty="0"/>
              <a:t>x</a:t>
            </a:r>
            <a:r>
              <a:rPr lang="en-US" sz="2200" dirty="0"/>
              <a:t> is the length of CDP in terms of time, </a:t>
            </a:r>
            <a:r>
              <a:rPr lang="en-US" sz="2200" i="1" dirty="0"/>
              <a:t>a</a:t>
            </a:r>
            <a:r>
              <a:rPr lang="en-US" sz="2200" dirty="0"/>
              <a:t> is the amplitude of model, exponents </a:t>
            </a:r>
            <a:r>
              <a:rPr lang="en-US" sz="2200" i="1" dirty="0"/>
              <a:t>b</a:t>
            </a:r>
            <a:r>
              <a:rPr lang="en-US" sz="2200" dirty="0"/>
              <a:t> reflects the </a:t>
            </a:r>
            <a:r>
              <a:rPr lang="en-US" sz="2200" b="1" dirty="0"/>
              <a:t>shape</a:t>
            </a:r>
            <a:r>
              <a:rPr lang="en-US" sz="2200" dirty="0"/>
              <a:t> of model. </a:t>
            </a:r>
            <a:endParaRPr lang="cs-CZ" sz="2200" dirty="0"/>
          </a:p>
          <a:p>
            <a:pPr marL="0" indent="0">
              <a:buNone/>
            </a:pPr>
            <a:endParaRPr lang="en-US" sz="22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 smtClean="0"/>
              <a:t>If </a:t>
            </a:r>
            <a:r>
              <a:rPr lang="en-US" sz="2200" i="1" dirty="0"/>
              <a:t>b</a:t>
            </a:r>
            <a:r>
              <a:rPr lang="en-US" sz="2200" dirty="0"/>
              <a:t> = 0 ÷ 1, PaO</a:t>
            </a:r>
            <a:r>
              <a:rPr lang="en-US" sz="2200" baseline="-25000" dirty="0"/>
              <a:t>2 </a:t>
            </a:r>
            <a:r>
              <a:rPr lang="en-US" sz="2200" dirty="0"/>
              <a:t>follows a </a:t>
            </a:r>
            <a:r>
              <a:rPr lang="en-US" sz="2200" b="1" dirty="0"/>
              <a:t>root function </a:t>
            </a:r>
            <a:r>
              <a:rPr lang="en-US" sz="2200" dirty="0"/>
              <a:t>respect to time, e.g. a square root when b=0.5;</a:t>
            </a:r>
            <a:endParaRPr lang="cs-CZ" sz="22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If </a:t>
            </a:r>
            <a:r>
              <a:rPr lang="en-US" sz="2200" i="1" dirty="0"/>
              <a:t>b</a:t>
            </a:r>
            <a:r>
              <a:rPr lang="en-US" sz="2200" dirty="0"/>
              <a:t> =1, PaO</a:t>
            </a:r>
            <a:r>
              <a:rPr lang="en-US" sz="2200" baseline="-25000" dirty="0"/>
              <a:t>2 </a:t>
            </a:r>
            <a:r>
              <a:rPr lang="en-US" sz="2200" dirty="0"/>
              <a:t>follows a </a:t>
            </a:r>
            <a:r>
              <a:rPr lang="en-US" sz="2200" b="1" dirty="0"/>
              <a:t>linear function </a:t>
            </a:r>
            <a:r>
              <a:rPr lang="en-US" sz="2200" dirty="0"/>
              <a:t>respect to the time;</a:t>
            </a:r>
            <a:endParaRPr lang="cs-CZ" sz="22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If </a:t>
            </a:r>
            <a:r>
              <a:rPr lang="en-US" sz="2200" i="1" dirty="0"/>
              <a:t>b</a:t>
            </a:r>
            <a:r>
              <a:rPr lang="en-US" sz="2200" dirty="0"/>
              <a:t> =1÷2, PaO</a:t>
            </a:r>
            <a:r>
              <a:rPr lang="en-US" sz="2200" baseline="-25000" dirty="0"/>
              <a:t>2 </a:t>
            </a:r>
            <a:r>
              <a:rPr lang="en-US" sz="2200" dirty="0"/>
              <a:t>follows a function between linear and quadratic respect to the time;</a:t>
            </a:r>
            <a:endParaRPr lang="cs-CZ" sz="22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If </a:t>
            </a:r>
            <a:r>
              <a:rPr lang="en-US" sz="2200" i="1" dirty="0"/>
              <a:t>b</a:t>
            </a:r>
            <a:r>
              <a:rPr lang="en-US" sz="2200" dirty="0"/>
              <a:t> =2, PaO</a:t>
            </a:r>
            <a:r>
              <a:rPr lang="en-US" sz="2200" baseline="-25000" dirty="0"/>
              <a:t>2</a:t>
            </a:r>
            <a:r>
              <a:rPr lang="en-US" sz="2200" dirty="0"/>
              <a:t> follows a </a:t>
            </a:r>
            <a:r>
              <a:rPr lang="en-US" sz="2200" b="1" dirty="0"/>
              <a:t>quadratic function </a:t>
            </a:r>
            <a:r>
              <a:rPr lang="en-US" sz="2200" dirty="0"/>
              <a:t>respect to the time;</a:t>
            </a:r>
            <a:endParaRPr lang="cs-CZ" sz="22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If </a:t>
            </a:r>
            <a:r>
              <a:rPr lang="en-US" sz="2200" i="1" dirty="0"/>
              <a:t>b</a:t>
            </a:r>
            <a:r>
              <a:rPr lang="en-US" sz="2200" dirty="0"/>
              <a:t> 2÷ 3 PaO</a:t>
            </a:r>
            <a:r>
              <a:rPr lang="en-US" sz="2200" baseline="-25000" dirty="0"/>
              <a:t>2</a:t>
            </a:r>
            <a:r>
              <a:rPr lang="en-US" sz="2200" dirty="0"/>
              <a:t> follows a function between quadratic and cubic respect to the time.</a:t>
            </a:r>
            <a:endParaRPr lang="cs-CZ" sz="2200" dirty="0"/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dirty="0" smtClean="0"/>
              <a:t>For </a:t>
            </a:r>
            <a:r>
              <a:rPr lang="en-US" sz="2200" dirty="0"/>
              <a:t>all other values of </a:t>
            </a:r>
            <a:r>
              <a:rPr lang="en-US" sz="2200" i="1" dirty="0"/>
              <a:t>b</a:t>
            </a:r>
            <a:r>
              <a:rPr lang="en-US" sz="2200" dirty="0"/>
              <a:t>, e.g. PaO</a:t>
            </a:r>
            <a:r>
              <a:rPr lang="en-US" sz="2200" baseline="-25000" dirty="0"/>
              <a:t>2</a:t>
            </a:r>
            <a:r>
              <a:rPr lang="en-US" sz="2200" dirty="0"/>
              <a:t> course is </a:t>
            </a:r>
            <a:r>
              <a:rPr lang="en-US" sz="2200" dirty="0" smtClean="0"/>
              <a:t>constant, </a:t>
            </a:r>
            <a:r>
              <a:rPr lang="en-US" sz="2200" dirty="0"/>
              <a:t>we set </a:t>
            </a:r>
            <a:r>
              <a:rPr lang="en-US" sz="2200" i="1" dirty="0" smtClean="0"/>
              <a:t>b</a:t>
            </a:r>
            <a:r>
              <a:rPr lang="en-US" sz="2200" dirty="0" smtClean="0"/>
              <a:t>=0</a:t>
            </a:r>
            <a:endParaRPr lang="cs-CZ" sz="22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 algn="ctr">
              <a:buNone/>
            </a:pPr>
            <a:endParaRPr lang="en-US" sz="2000" b="1" dirty="0" smtClean="0"/>
          </a:p>
          <a:p>
            <a:endParaRPr lang="en-US" sz="2000" dirty="0" smtClean="0"/>
          </a:p>
          <a:p>
            <a:pPr marL="0" indent="0">
              <a:buNone/>
            </a:pPr>
            <a:endParaRPr lang="en-US" sz="2000" b="1" dirty="0" smtClean="0"/>
          </a:p>
          <a:p>
            <a:endParaRPr lang="en-US" sz="2400" b="1" dirty="0" smtClean="0"/>
          </a:p>
          <a:p>
            <a:endParaRPr lang="en-US" sz="1900" dirty="0" smtClean="0"/>
          </a:p>
          <a:p>
            <a:endParaRPr lang="cs-CZ" sz="1900" dirty="0" smtClean="0"/>
          </a:p>
          <a:p>
            <a:endParaRPr lang="en-GB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919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46278" y="285956"/>
            <a:ext cx="77981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Shape of PaO</a:t>
            </a:r>
            <a:r>
              <a:rPr lang="en-US" sz="3200" baseline="-25000" dirty="0" smtClean="0"/>
              <a:t>2</a:t>
            </a:r>
            <a:endParaRPr lang="cs-CZ" sz="3200" baseline="-25000" dirty="0"/>
          </a:p>
        </p:txBody>
      </p:sp>
      <p:pic>
        <p:nvPicPr>
          <p:cNvPr id="18" name="Picture 6" descr="C:\Users\Saruman\Desktop\marianna\MSCI 2015\figures\dd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14"/>
          <a:stretch/>
        </p:blipFill>
        <p:spPr bwMode="auto">
          <a:xfrm>
            <a:off x="2043069" y="3789040"/>
            <a:ext cx="5313020" cy="2842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Saruman\Desktop\marianna\MSCI 2015\bb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8" t="4615" r="6818"/>
          <a:stretch/>
        </p:blipFill>
        <p:spPr bwMode="auto">
          <a:xfrm>
            <a:off x="1835694" y="870733"/>
            <a:ext cx="5727770" cy="26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696409" y="1875477"/>
            <a:ext cx="22564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a=1.95; </a:t>
            </a:r>
            <a:r>
              <a:rPr lang="en-US" b="1" dirty="0" smtClean="0"/>
              <a:t>b=0.65</a:t>
            </a:r>
          </a:p>
          <a:p>
            <a:r>
              <a:rPr lang="en-US" dirty="0" smtClean="0"/>
              <a:t>r</a:t>
            </a:r>
            <a:r>
              <a:rPr lang="en-US" baseline="30000" dirty="0" smtClean="0"/>
              <a:t>2</a:t>
            </a:r>
            <a:r>
              <a:rPr lang="en-US" dirty="0" smtClean="0"/>
              <a:t>=0.92; RMSE=0.79 </a:t>
            </a:r>
            <a:endParaRPr lang="it-IT" dirty="0"/>
          </a:p>
        </p:txBody>
      </p:sp>
      <p:sp>
        <p:nvSpPr>
          <p:cNvPr id="6" name="TextBox 5"/>
          <p:cNvSpPr txBox="1"/>
          <p:nvPr/>
        </p:nvSpPr>
        <p:spPr>
          <a:xfrm>
            <a:off x="6696409" y="4776361"/>
            <a:ext cx="2104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/>
              <a:t>a</a:t>
            </a:r>
            <a:r>
              <a:rPr lang="en-GB" dirty="0" smtClean="0"/>
              <a:t>=0.035; </a:t>
            </a:r>
            <a:r>
              <a:rPr lang="en-GB" b="1" i="1" dirty="0" smtClean="0"/>
              <a:t>b</a:t>
            </a:r>
            <a:r>
              <a:rPr lang="en-GB" b="1" dirty="0" smtClean="0"/>
              <a:t>=2.31</a:t>
            </a:r>
          </a:p>
          <a:p>
            <a:r>
              <a:rPr lang="en-GB" dirty="0" smtClean="0"/>
              <a:t>r</a:t>
            </a:r>
            <a:r>
              <a:rPr lang="en-GB" baseline="30000" dirty="0" smtClean="0"/>
              <a:t>2</a:t>
            </a:r>
            <a:r>
              <a:rPr lang="en-GB" dirty="0" smtClean="0"/>
              <a:t>=0.98; RMSE=0.57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9571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46278" y="285956"/>
            <a:ext cx="77981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Results: ascending steps</a:t>
            </a:r>
            <a:endParaRPr lang="cs-CZ" sz="3200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764704"/>
            <a:ext cx="6552728" cy="5265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val 7"/>
          <p:cNvSpPr/>
          <p:nvPr/>
        </p:nvSpPr>
        <p:spPr>
          <a:xfrm>
            <a:off x="4283968" y="5580314"/>
            <a:ext cx="1368152" cy="512982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3131840" y="5517232"/>
            <a:ext cx="504056" cy="50405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851920" y="1700808"/>
            <a:ext cx="0" cy="3240360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1 3"/>
          <p:cNvCxnSpPr/>
          <p:nvPr/>
        </p:nvCxnSpPr>
        <p:spPr>
          <a:xfrm>
            <a:off x="2267744" y="2780928"/>
            <a:ext cx="54006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3"/>
          <p:cNvCxnSpPr/>
          <p:nvPr/>
        </p:nvCxnSpPr>
        <p:spPr>
          <a:xfrm>
            <a:off x="2267744" y="4153371"/>
            <a:ext cx="54006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632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2"/>
          <p:cNvSpPr txBox="1">
            <a:spLocks/>
          </p:cNvSpPr>
          <p:nvPr/>
        </p:nvSpPr>
        <p:spPr>
          <a:xfrm>
            <a:off x="971600" y="1268760"/>
            <a:ext cx="7560840" cy="4896544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smtClean="0"/>
              <a:t>Acute respiratory distress syndrome (ARDS) is an acute severe lung disease commonly found in intensive care units</a:t>
            </a:r>
            <a:endParaRPr lang="cs-CZ" sz="2200" dirty="0" smtClean="0"/>
          </a:p>
          <a:p>
            <a:r>
              <a:rPr lang="en-GB" sz="2200" dirty="0" smtClean="0"/>
              <a:t>It is triggered by injury to the alveolar–capillary membrane from any of a variety of causes, resulting in fluid accumulation and acute respiratory failure</a:t>
            </a:r>
            <a:endParaRPr lang="cs-CZ" sz="2200" dirty="0" smtClean="0"/>
          </a:p>
          <a:p>
            <a:r>
              <a:rPr lang="en-GB" sz="2200" dirty="0" smtClean="0"/>
              <a:t>ARDS results in severe hypoxaemia, which is refractory to oxygen treatment and requires assisted ventilation</a:t>
            </a:r>
            <a:endParaRPr lang="cs-CZ" sz="2200" dirty="0" smtClean="0"/>
          </a:p>
          <a:p>
            <a:r>
              <a:rPr lang="en-GB" sz="2200" dirty="0" smtClean="0"/>
              <a:t>The severity of the condition was defined by the ratio of the arterial oxygen tension (PaO</a:t>
            </a:r>
            <a:r>
              <a:rPr lang="en-GB" sz="2200" baseline="-25000" dirty="0" smtClean="0"/>
              <a:t>2</a:t>
            </a:r>
            <a:r>
              <a:rPr lang="en-GB" sz="2200" dirty="0" smtClean="0"/>
              <a:t> measured in mmHg) to the inspiratory oxygen fraction </a:t>
            </a:r>
            <a:r>
              <a:rPr lang="en-US" sz="2200" dirty="0" smtClean="0"/>
              <a:t>(</a:t>
            </a:r>
            <a:r>
              <a:rPr lang="en-GB" sz="2200" dirty="0" smtClean="0"/>
              <a:t>FIO</a:t>
            </a:r>
            <a:r>
              <a:rPr lang="en-GB" sz="2200" baseline="-25000" dirty="0" smtClean="0"/>
              <a:t>2</a:t>
            </a:r>
            <a:r>
              <a:rPr lang="en-GB" sz="2200" dirty="0" smtClean="0"/>
              <a:t>), where room air is 0.21 and pure oxygen is 1.0</a:t>
            </a:r>
          </a:p>
          <a:p>
            <a:pPr marL="0" indent="0">
              <a:buNone/>
            </a:pPr>
            <a:endParaRPr lang="cs-CZ" sz="2200" dirty="0" smtClean="0"/>
          </a:p>
          <a:p>
            <a:pPr lvl="1"/>
            <a:r>
              <a:rPr lang="en-GB" sz="2200" dirty="0" smtClean="0"/>
              <a:t>Mild ARDS: 300mmHg &gt; PaO</a:t>
            </a:r>
            <a:r>
              <a:rPr lang="en-GB" sz="2200" baseline="-25000" dirty="0" smtClean="0"/>
              <a:t>2</a:t>
            </a:r>
            <a:r>
              <a:rPr lang="en-GB" sz="2200" dirty="0" smtClean="0"/>
              <a:t>/FIO</a:t>
            </a:r>
            <a:r>
              <a:rPr lang="en-GB" sz="2200" baseline="-25000" dirty="0" smtClean="0"/>
              <a:t>2</a:t>
            </a:r>
            <a:r>
              <a:rPr lang="en-GB" sz="2200" dirty="0" smtClean="0"/>
              <a:t> &gt; 200 mmHg</a:t>
            </a:r>
          </a:p>
          <a:p>
            <a:pPr lvl="1"/>
            <a:r>
              <a:rPr lang="en-GB" sz="2200" dirty="0"/>
              <a:t>M</a:t>
            </a:r>
            <a:r>
              <a:rPr lang="en-GB" sz="2200" dirty="0" smtClean="0"/>
              <a:t>oderate ARDS: 200mmHg &gt; PaO</a:t>
            </a:r>
            <a:r>
              <a:rPr lang="en-GB" sz="2200" baseline="-25000" dirty="0" smtClean="0"/>
              <a:t>2</a:t>
            </a:r>
            <a:r>
              <a:rPr lang="en-GB" sz="2200" dirty="0" smtClean="0"/>
              <a:t>/FIO</a:t>
            </a:r>
            <a:r>
              <a:rPr lang="en-GB" sz="2200" baseline="-25000" dirty="0" smtClean="0"/>
              <a:t>2</a:t>
            </a:r>
            <a:r>
              <a:rPr lang="en-GB" sz="2200" dirty="0" smtClean="0"/>
              <a:t> &gt; 100 mmHg</a:t>
            </a:r>
          </a:p>
          <a:p>
            <a:pPr lvl="1"/>
            <a:r>
              <a:rPr lang="en-GB" sz="2200" dirty="0"/>
              <a:t>S</a:t>
            </a:r>
            <a:r>
              <a:rPr lang="en-GB" sz="2200" dirty="0" smtClean="0"/>
              <a:t>evere ARDS: PaO</a:t>
            </a:r>
            <a:r>
              <a:rPr lang="en-GB" sz="2200" baseline="-25000" dirty="0" smtClean="0"/>
              <a:t>2</a:t>
            </a:r>
            <a:r>
              <a:rPr lang="en-GB" sz="2200" dirty="0" smtClean="0"/>
              <a:t>/FIO</a:t>
            </a:r>
            <a:r>
              <a:rPr lang="en-GB" sz="2200" baseline="-25000" dirty="0" smtClean="0"/>
              <a:t>2</a:t>
            </a:r>
            <a:r>
              <a:rPr lang="en-GB" sz="2200" dirty="0" smtClean="0"/>
              <a:t> ≤ 100 mmHg </a:t>
            </a:r>
          </a:p>
          <a:p>
            <a:pPr lvl="1"/>
            <a:endParaRPr lang="en-GB" sz="2300" dirty="0" smtClean="0"/>
          </a:p>
          <a:p>
            <a:pPr lvl="1"/>
            <a:endParaRPr lang="cs-CZ" sz="23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446278" y="285956"/>
            <a:ext cx="8590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INTRODUCTION – ARDS - Definition and Diagnosis</a:t>
            </a:r>
            <a:endParaRPr lang="cs-CZ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2663280" y="6381328"/>
            <a:ext cx="6480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Ranieri</a:t>
            </a:r>
            <a:r>
              <a:rPr lang="en-US" sz="1200" dirty="0" smtClean="0"/>
              <a:t> VM et </a:t>
            </a:r>
            <a:r>
              <a:rPr lang="en-US" sz="1200" dirty="0"/>
              <a:t>al., </a:t>
            </a:r>
            <a:r>
              <a:rPr lang="en-US" sz="1200" dirty="0" smtClean="0"/>
              <a:t>Acute </a:t>
            </a:r>
            <a:r>
              <a:rPr lang="en-US" sz="1200" dirty="0"/>
              <a:t>respiratory distress syndrome: the Berlin </a:t>
            </a:r>
            <a:r>
              <a:rPr lang="en-US" sz="1200" dirty="0" smtClean="0"/>
              <a:t>definition. JAMA 2012</a:t>
            </a:r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160432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kupina 5"/>
          <p:cNvGrpSpPr/>
          <p:nvPr/>
        </p:nvGrpSpPr>
        <p:grpSpPr>
          <a:xfrm>
            <a:off x="1475656" y="764704"/>
            <a:ext cx="6480000" cy="5205193"/>
            <a:chOff x="1852612" y="760413"/>
            <a:chExt cx="6480000" cy="5205193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2612" y="760413"/>
              <a:ext cx="6480000" cy="5205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8" name="Connettore 1 3"/>
            <p:cNvCxnSpPr/>
            <p:nvPr/>
          </p:nvCxnSpPr>
          <p:spPr>
            <a:xfrm>
              <a:off x="2644700" y="2708920"/>
              <a:ext cx="5400600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ttore 1 3"/>
            <p:cNvCxnSpPr/>
            <p:nvPr/>
          </p:nvCxnSpPr>
          <p:spPr>
            <a:xfrm>
              <a:off x="2644700" y="4149080"/>
              <a:ext cx="5400600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ovéPole 9"/>
          <p:cNvSpPr txBox="1"/>
          <p:nvPr/>
        </p:nvSpPr>
        <p:spPr>
          <a:xfrm>
            <a:off x="446278" y="285956"/>
            <a:ext cx="77981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Results: descending steps</a:t>
            </a:r>
            <a:endParaRPr lang="cs-CZ" sz="3200" dirty="0"/>
          </a:p>
        </p:txBody>
      </p:sp>
      <p:sp>
        <p:nvSpPr>
          <p:cNvPr id="12" name="Oval 11"/>
          <p:cNvSpPr/>
          <p:nvPr/>
        </p:nvSpPr>
        <p:spPr>
          <a:xfrm>
            <a:off x="4283968" y="5580314"/>
            <a:ext cx="1368152" cy="512982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3131840" y="5517232"/>
            <a:ext cx="504056" cy="50405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3851920" y="1700808"/>
            <a:ext cx="0" cy="3240360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535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46278" y="285956"/>
            <a:ext cx="77981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Results: ascending steps</a:t>
            </a:r>
            <a:endParaRPr lang="cs-CZ" sz="32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764704"/>
            <a:ext cx="6480000" cy="5206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Oval 11"/>
          <p:cNvSpPr/>
          <p:nvPr/>
        </p:nvSpPr>
        <p:spPr>
          <a:xfrm>
            <a:off x="4283968" y="5508306"/>
            <a:ext cx="1368152" cy="512982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1" name="Connettore 1 3"/>
          <p:cNvCxnSpPr/>
          <p:nvPr/>
        </p:nvCxnSpPr>
        <p:spPr>
          <a:xfrm>
            <a:off x="2267744" y="2713211"/>
            <a:ext cx="54006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3"/>
          <p:cNvCxnSpPr/>
          <p:nvPr/>
        </p:nvCxnSpPr>
        <p:spPr>
          <a:xfrm>
            <a:off x="2267744" y="4153371"/>
            <a:ext cx="54006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658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446278" y="285956"/>
            <a:ext cx="77981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Results: descending steps</a:t>
            </a:r>
            <a:endParaRPr lang="cs-CZ" sz="32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764704"/>
            <a:ext cx="6480000" cy="5206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Oval 10"/>
          <p:cNvSpPr/>
          <p:nvPr/>
        </p:nvSpPr>
        <p:spPr>
          <a:xfrm>
            <a:off x="4283968" y="5508306"/>
            <a:ext cx="1368152" cy="512982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2" name="Connettore 1 3"/>
          <p:cNvCxnSpPr/>
          <p:nvPr/>
        </p:nvCxnSpPr>
        <p:spPr>
          <a:xfrm>
            <a:off x="2267744" y="2713211"/>
            <a:ext cx="54006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3"/>
          <p:cNvCxnSpPr/>
          <p:nvPr/>
        </p:nvCxnSpPr>
        <p:spPr>
          <a:xfrm>
            <a:off x="2267744" y="4153371"/>
            <a:ext cx="54006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926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446278" y="285956"/>
            <a:ext cx="77981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`Conclusions</a:t>
            </a:r>
            <a:endParaRPr lang="cs-CZ" sz="3200" dirty="0"/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971600" y="1268760"/>
            <a:ext cx="7467600" cy="44196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/>
              <a:t>D</a:t>
            </a:r>
            <a:r>
              <a:rPr lang="en-GB" sz="2000" dirty="0" smtClean="0"/>
              <a:t>uring </a:t>
            </a:r>
            <a:r>
              <a:rPr lang="en-GB" sz="2000" dirty="0"/>
              <a:t>both the ascending and the descending of CDP steps, the PaO</a:t>
            </a:r>
            <a:r>
              <a:rPr lang="en-GB" sz="2000" baseline="-25000" dirty="0"/>
              <a:t>2 </a:t>
            </a:r>
            <a:r>
              <a:rPr lang="en-GB" sz="2000" dirty="0"/>
              <a:t>course</a:t>
            </a:r>
            <a:r>
              <a:rPr lang="en-GB" sz="2000" baseline="-25000" dirty="0"/>
              <a:t> </a:t>
            </a:r>
            <a:r>
              <a:rPr lang="en-GB" sz="2000" dirty="0"/>
              <a:t> follows several shapes that can modelled mainly </a:t>
            </a:r>
            <a:r>
              <a:rPr lang="en-GB" sz="2000" dirty="0" smtClean="0"/>
              <a:t>by: </a:t>
            </a:r>
            <a:r>
              <a:rPr lang="en-GB" sz="2000" b="1" dirty="0" smtClean="0"/>
              <a:t>constant</a:t>
            </a:r>
            <a:r>
              <a:rPr lang="en-GB" sz="2000" b="1" dirty="0"/>
              <a:t>, root, linear and </a:t>
            </a:r>
            <a:r>
              <a:rPr lang="en-GB" sz="2000" b="1" dirty="0" smtClean="0"/>
              <a:t>quadratic functions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GB" sz="2000" dirty="0"/>
              <a:t>F</a:t>
            </a:r>
            <a:r>
              <a:rPr lang="en-GB" sz="2000" dirty="0" smtClean="0"/>
              <a:t>or </a:t>
            </a:r>
            <a:r>
              <a:rPr lang="en-GB" sz="2000" dirty="0"/>
              <a:t>values of PaO</a:t>
            </a:r>
            <a:r>
              <a:rPr lang="en-GB" sz="2000" baseline="-25000" dirty="0"/>
              <a:t>2</a:t>
            </a:r>
            <a:r>
              <a:rPr lang="en-GB" sz="2000" dirty="0"/>
              <a:t>&lt;200mmHg the course of PaO</a:t>
            </a:r>
            <a:r>
              <a:rPr lang="en-GB" sz="2000" baseline="-25000" dirty="0"/>
              <a:t>2</a:t>
            </a:r>
            <a:r>
              <a:rPr lang="en-GB" sz="2000" dirty="0"/>
              <a:t> follows a shape can be modelled by a root function, but also by linear and/or quadratic </a:t>
            </a:r>
            <a:r>
              <a:rPr lang="en-GB" sz="2000" dirty="0" smtClean="0"/>
              <a:t>functions</a:t>
            </a:r>
          </a:p>
          <a:p>
            <a:r>
              <a:rPr lang="en-GB" sz="2000" dirty="0"/>
              <a:t>F</a:t>
            </a:r>
            <a:r>
              <a:rPr lang="en-GB" sz="2000" dirty="0" smtClean="0"/>
              <a:t>or </a:t>
            </a:r>
            <a:r>
              <a:rPr lang="en-GB" sz="2000" dirty="0"/>
              <a:t>values of PaO</a:t>
            </a:r>
            <a:r>
              <a:rPr lang="en-GB" sz="2000" baseline="-25000" dirty="0"/>
              <a:t>2</a:t>
            </a:r>
            <a:r>
              <a:rPr lang="en-GB" sz="2000" dirty="0"/>
              <a:t>&gt;200mmHg the course of PaO</a:t>
            </a:r>
            <a:r>
              <a:rPr lang="en-GB" sz="2000" baseline="-25000" dirty="0"/>
              <a:t>2</a:t>
            </a:r>
            <a:r>
              <a:rPr lang="en-GB" sz="2000" dirty="0"/>
              <a:t> follows a shape can be modelled exclusively by a root </a:t>
            </a:r>
            <a:r>
              <a:rPr lang="en-GB" sz="2000" dirty="0" smtClean="0"/>
              <a:t>function</a:t>
            </a:r>
          </a:p>
          <a:p>
            <a:endParaRPr lang="en-GB" sz="2000" dirty="0"/>
          </a:p>
          <a:p>
            <a:r>
              <a:rPr lang="en-GB" sz="2000" dirty="0"/>
              <a:t>It is not possible to determine a relationship between the shape of PaO</a:t>
            </a:r>
            <a:r>
              <a:rPr lang="en-GB" sz="2000" baseline="-25000" dirty="0"/>
              <a:t>2</a:t>
            </a:r>
            <a:r>
              <a:rPr lang="en-GB" sz="2000" dirty="0"/>
              <a:t> response and the values of CDP</a:t>
            </a:r>
            <a:endParaRPr lang="cs-CZ" sz="2000"/>
          </a:p>
          <a:p>
            <a:endParaRPr lang="en-GB" sz="2000" dirty="0" smtClean="0"/>
          </a:p>
          <a:p>
            <a:endParaRPr lang="en-US" sz="2000" b="1" dirty="0" smtClean="0"/>
          </a:p>
          <a:p>
            <a:pPr marL="0" indent="0">
              <a:buNone/>
            </a:pPr>
            <a:endParaRPr lang="cs-CZ" sz="2000" dirty="0"/>
          </a:p>
          <a:p>
            <a:pPr algn="ctr"/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 algn="ctr">
              <a:buNone/>
            </a:pPr>
            <a:endParaRPr lang="en-US" sz="2000" b="1" dirty="0" smtClean="0"/>
          </a:p>
          <a:p>
            <a:endParaRPr lang="en-US" sz="2000" dirty="0" smtClean="0"/>
          </a:p>
          <a:p>
            <a:pPr marL="0" indent="0">
              <a:buNone/>
            </a:pPr>
            <a:endParaRPr lang="en-US" sz="2000" b="1" dirty="0" smtClean="0"/>
          </a:p>
          <a:p>
            <a:endParaRPr lang="en-US" sz="2400" b="1" dirty="0" smtClean="0"/>
          </a:p>
          <a:p>
            <a:endParaRPr lang="en-US" sz="1900" dirty="0" smtClean="0"/>
          </a:p>
          <a:p>
            <a:endParaRPr lang="cs-CZ" sz="1900" dirty="0" smtClean="0"/>
          </a:p>
          <a:p>
            <a:endParaRPr lang="en-GB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7917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446278" y="285956"/>
            <a:ext cx="77981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`Conclusions</a:t>
            </a:r>
            <a:endParaRPr lang="cs-CZ" sz="3200" dirty="0"/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971600" y="1268760"/>
            <a:ext cx="7632848" cy="511256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200" dirty="0"/>
              <a:t>W</a:t>
            </a:r>
            <a:r>
              <a:rPr lang="en-GB" sz="2200" dirty="0" smtClean="0"/>
              <a:t>hen </a:t>
            </a:r>
            <a:r>
              <a:rPr lang="en-GB" sz="2200" dirty="0"/>
              <a:t>alveoli are not recruited at all or have not been fully recruited yet, oxygenation is more sensitive to changes in lung volume and </a:t>
            </a:r>
            <a:r>
              <a:rPr lang="en-GB" sz="2200" dirty="0" smtClean="0"/>
              <a:t>aeration</a:t>
            </a:r>
          </a:p>
          <a:p>
            <a:pPr marL="0" indent="0">
              <a:buNone/>
            </a:pPr>
            <a:r>
              <a:rPr lang="en-GB" sz="2200" dirty="0" smtClean="0">
                <a:sym typeface="Wingdings" panose="05000000000000000000" pitchFamily="2" charset="2"/>
              </a:rPr>
              <a:t> </a:t>
            </a:r>
            <a:r>
              <a:rPr lang="en-GB" sz="2200" dirty="0" smtClean="0"/>
              <a:t>PaO</a:t>
            </a:r>
            <a:r>
              <a:rPr lang="en-GB" sz="2200" baseline="-25000" dirty="0" smtClean="0"/>
              <a:t>2 </a:t>
            </a:r>
            <a:r>
              <a:rPr lang="en-GB" sz="2200" dirty="0"/>
              <a:t>grows or drops rapidly following linear and/or quadratic </a:t>
            </a:r>
            <a:r>
              <a:rPr lang="en-GB" sz="2200" dirty="0" smtClean="0"/>
              <a:t>functions</a:t>
            </a:r>
          </a:p>
          <a:p>
            <a:endParaRPr lang="en-GB" sz="2200" dirty="0" smtClean="0"/>
          </a:p>
          <a:p>
            <a:r>
              <a:rPr lang="en-GB" sz="2200" dirty="0"/>
              <a:t>W</a:t>
            </a:r>
            <a:r>
              <a:rPr lang="en-GB" sz="2200" dirty="0" smtClean="0"/>
              <a:t>hen </a:t>
            </a:r>
            <a:r>
              <a:rPr lang="en-GB" sz="2200" dirty="0"/>
              <a:t>alveoli are open and </a:t>
            </a:r>
            <a:r>
              <a:rPr lang="en-GB" sz="2200" dirty="0" smtClean="0"/>
              <a:t>recruited, changes </a:t>
            </a:r>
            <a:r>
              <a:rPr lang="en-GB" sz="2200" dirty="0"/>
              <a:t>in PaO</a:t>
            </a:r>
            <a:r>
              <a:rPr lang="en-GB" sz="2200" baseline="-25000" dirty="0"/>
              <a:t>2</a:t>
            </a:r>
            <a:r>
              <a:rPr lang="en-GB" sz="2200" dirty="0"/>
              <a:t> are less sensitive t</a:t>
            </a:r>
            <a:r>
              <a:rPr lang="en-US" sz="2200" dirty="0"/>
              <a:t>o relatively minor changes in lung aeration</a:t>
            </a:r>
            <a:r>
              <a:rPr lang="en-GB" sz="2200" dirty="0"/>
              <a:t> </a:t>
            </a:r>
            <a:endParaRPr lang="en-GB" sz="2200" dirty="0" smtClean="0"/>
          </a:p>
          <a:p>
            <a:pPr>
              <a:buFont typeface="Wingdings" panose="05000000000000000000" pitchFamily="2" charset="2"/>
              <a:buChar char="à"/>
            </a:pPr>
            <a:r>
              <a:rPr lang="en-GB" sz="2200" dirty="0" smtClean="0"/>
              <a:t>PaO</a:t>
            </a:r>
            <a:r>
              <a:rPr lang="en-GB" sz="2200" baseline="-25000" dirty="0" smtClean="0"/>
              <a:t>2</a:t>
            </a:r>
            <a:r>
              <a:rPr lang="en-GB" sz="2200" dirty="0" smtClean="0"/>
              <a:t> </a:t>
            </a:r>
            <a:r>
              <a:rPr lang="en-GB" sz="2200" dirty="0"/>
              <a:t>grows and drops slower following only root </a:t>
            </a:r>
            <a:r>
              <a:rPr lang="en-GB" sz="2200" dirty="0" smtClean="0"/>
              <a:t>function</a:t>
            </a:r>
          </a:p>
          <a:p>
            <a:pPr>
              <a:buFont typeface="Wingdings" panose="05000000000000000000" pitchFamily="2" charset="2"/>
              <a:buChar char="à"/>
            </a:pPr>
            <a:endParaRPr lang="cs-CZ" sz="2200" dirty="0"/>
          </a:p>
          <a:p>
            <a:pPr marL="0" indent="0">
              <a:buNone/>
            </a:pPr>
            <a:endParaRPr lang="en-GB" sz="2200" dirty="0"/>
          </a:p>
          <a:p>
            <a:r>
              <a:rPr lang="en-GB" sz="2200" dirty="0" smtClean="0"/>
              <a:t>The </a:t>
            </a:r>
            <a:r>
              <a:rPr lang="en-GB" sz="2200" dirty="0"/>
              <a:t>recruitment might occur at different values in each pig, and so, absolute value of CDP does not provide information about the recruitment</a:t>
            </a:r>
          </a:p>
          <a:p>
            <a:endParaRPr lang="en-GB" sz="2000" dirty="0" smtClean="0"/>
          </a:p>
          <a:p>
            <a:pPr marL="0" indent="0">
              <a:buNone/>
            </a:pPr>
            <a:r>
              <a:rPr lang="en-GB" sz="2000" dirty="0" smtClean="0"/>
              <a:t>. </a:t>
            </a:r>
            <a:endParaRPr lang="cs-CZ" sz="2000" dirty="0"/>
          </a:p>
          <a:p>
            <a:pPr algn="ctr"/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 algn="ctr">
              <a:buNone/>
            </a:pPr>
            <a:endParaRPr lang="en-US" sz="2000" b="1" dirty="0" smtClean="0"/>
          </a:p>
          <a:p>
            <a:endParaRPr lang="en-US" sz="2000" dirty="0" smtClean="0"/>
          </a:p>
          <a:p>
            <a:pPr marL="0" indent="0">
              <a:buNone/>
            </a:pPr>
            <a:endParaRPr lang="en-US" sz="2000" b="1" dirty="0" smtClean="0"/>
          </a:p>
          <a:p>
            <a:endParaRPr lang="en-US" sz="2400" b="1" dirty="0" smtClean="0"/>
          </a:p>
          <a:p>
            <a:endParaRPr lang="en-US" sz="1900" dirty="0" smtClean="0"/>
          </a:p>
          <a:p>
            <a:endParaRPr lang="cs-CZ" sz="1900" dirty="0" smtClean="0"/>
          </a:p>
          <a:p>
            <a:endParaRPr lang="en-GB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7340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2"/>
          <p:cNvSpPr txBox="1">
            <a:spLocks/>
          </p:cNvSpPr>
          <p:nvPr/>
        </p:nvSpPr>
        <p:spPr>
          <a:xfrm>
            <a:off x="971600" y="1268760"/>
            <a:ext cx="7560840" cy="489654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000" dirty="0" smtClean="0"/>
              <a:t>The </a:t>
            </a:r>
            <a:r>
              <a:rPr lang="en-US" sz="2000" dirty="0"/>
              <a:t>triggering events are grouped into two </a:t>
            </a:r>
            <a:r>
              <a:rPr lang="en-US" sz="2000" dirty="0" smtClean="0"/>
              <a:t>classes: direct </a:t>
            </a:r>
            <a:r>
              <a:rPr lang="en-US" sz="2000" dirty="0"/>
              <a:t>‘pulmonary’ and indirect ‘</a:t>
            </a:r>
            <a:r>
              <a:rPr lang="en-US" sz="2000" dirty="0" err="1"/>
              <a:t>extrapulmonary</a:t>
            </a:r>
            <a:r>
              <a:rPr lang="en-US" sz="2000" dirty="0"/>
              <a:t>’ </a:t>
            </a:r>
            <a:r>
              <a:rPr lang="en-US" sz="2000" dirty="0" smtClean="0"/>
              <a:t>conditions:</a:t>
            </a:r>
            <a:endParaRPr lang="en-US" sz="2000" dirty="0"/>
          </a:p>
          <a:p>
            <a:pPr algn="just"/>
            <a:r>
              <a:rPr lang="en-US" sz="2000" b="1" dirty="0" smtClean="0"/>
              <a:t>Direct causes </a:t>
            </a:r>
            <a:r>
              <a:rPr lang="en-US" sz="2000" dirty="0" smtClean="0"/>
              <a:t>are: </a:t>
            </a:r>
            <a:r>
              <a:rPr lang="en-US" sz="2000" dirty="0"/>
              <a:t>conditions that injure the lung parenchyma</a:t>
            </a:r>
            <a:r>
              <a:rPr lang="en-US" sz="2000" dirty="0" smtClean="0"/>
              <a:t>, pneumonia, pulmonary </a:t>
            </a:r>
            <a:r>
              <a:rPr lang="en-US" sz="2000" dirty="0"/>
              <a:t>contusion due to trauma, aspiration and inhalation, or ingestion </a:t>
            </a:r>
            <a:r>
              <a:rPr lang="en-US" sz="2000"/>
              <a:t>of </a:t>
            </a:r>
            <a:r>
              <a:rPr lang="en-US" sz="2000" smtClean="0"/>
              <a:t>toxic </a:t>
            </a:r>
            <a:r>
              <a:rPr lang="en-US" sz="2000" dirty="0" smtClean="0"/>
              <a:t>agents</a:t>
            </a:r>
          </a:p>
          <a:p>
            <a:pPr algn="just"/>
            <a:r>
              <a:rPr lang="en-US" sz="2000" b="1" dirty="0"/>
              <a:t>I</a:t>
            </a:r>
            <a:r>
              <a:rPr lang="en-US" sz="2000" b="1" dirty="0" smtClean="0"/>
              <a:t>ndirect insults </a:t>
            </a:r>
            <a:r>
              <a:rPr lang="en-US" sz="2000" dirty="0" smtClean="0"/>
              <a:t>are: severe sepsis, shock, overdose </a:t>
            </a:r>
            <a:r>
              <a:rPr lang="en-US" sz="2000" dirty="0"/>
              <a:t>of certain </a:t>
            </a:r>
            <a:r>
              <a:rPr lang="en-US" sz="2000" dirty="0" smtClean="0"/>
              <a:t>drugs, </a:t>
            </a:r>
            <a:r>
              <a:rPr lang="en-US" sz="2000" dirty="0"/>
              <a:t>disseminated </a:t>
            </a:r>
            <a:r>
              <a:rPr lang="en-US" sz="2000" dirty="0" smtClean="0"/>
              <a:t>intravascular coagulation </a:t>
            </a:r>
            <a:r>
              <a:rPr lang="en-US" sz="2000" dirty="0"/>
              <a:t>and multiple blood product </a:t>
            </a:r>
            <a:r>
              <a:rPr lang="en-US" sz="2000" dirty="0" smtClean="0"/>
              <a:t>transfusions</a:t>
            </a:r>
          </a:p>
          <a:p>
            <a:pPr algn="just"/>
            <a:r>
              <a:rPr lang="en-US" sz="2000" dirty="0" smtClean="0"/>
              <a:t>Despite the variety </a:t>
            </a:r>
            <a:r>
              <a:rPr lang="en-US" sz="2000" dirty="0"/>
              <a:t>of triggers, the resulting ARDS, in its later stages, shows a uniform </a:t>
            </a:r>
            <a:r>
              <a:rPr lang="en-US" sz="2000" dirty="0" smtClean="0"/>
              <a:t>clinical </a:t>
            </a:r>
            <a:r>
              <a:rPr lang="it-IT" sz="2000" dirty="0"/>
              <a:t>and pathological pattern</a:t>
            </a:r>
            <a:r>
              <a:rPr lang="en-US" sz="2000" dirty="0" smtClean="0"/>
              <a:t> </a:t>
            </a:r>
            <a:endParaRPr lang="cs-CZ" sz="23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446278" y="285956"/>
            <a:ext cx="77981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INTRODUCTION – ARDS - Pathogenesis</a:t>
            </a:r>
            <a:endParaRPr lang="cs-CZ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2663280" y="6237312"/>
            <a:ext cx="6480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Rocco PR, Zin WA. Pulmonary and </a:t>
            </a:r>
            <a:r>
              <a:rPr lang="en-US" sz="1200" dirty="0" err="1"/>
              <a:t>extrapulmonary</a:t>
            </a:r>
            <a:r>
              <a:rPr lang="en-US" sz="1200" dirty="0"/>
              <a:t> acute respiratory distress syndrome: Are</a:t>
            </a:r>
          </a:p>
          <a:p>
            <a:r>
              <a:rPr lang="en-US" sz="1200" dirty="0"/>
              <a:t>they different? </a:t>
            </a:r>
            <a:r>
              <a:rPr lang="en-US" sz="1200" dirty="0" err="1"/>
              <a:t>Curr</a:t>
            </a:r>
            <a:r>
              <a:rPr lang="en-US" sz="1200" dirty="0"/>
              <a:t> </a:t>
            </a:r>
            <a:r>
              <a:rPr lang="en-US" sz="1200" dirty="0" err="1"/>
              <a:t>Opin</a:t>
            </a:r>
            <a:r>
              <a:rPr lang="en-US" sz="1200" dirty="0"/>
              <a:t> </a:t>
            </a:r>
            <a:r>
              <a:rPr lang="en-US" sz="1200" dirty="0" err="1"/>
              <a:t>Crit</a:t>
            </a:r>
            <a:r>
              <a:rPr lang="en-US" sz="1200" dirty="0"/>
              <a:t> Care </a:t>
            </a:r>
            <a:r>
              <a:rPr lang="en-US" sz="1200" dirty="0" smtClean="0"/>
              <a:t>2005</a:t>
            </a:r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140199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2"/>
          <p:cNvSpPr txBox="1">
            <a:spLocks/>
          </p:cNvSpPr>
          <p:nvPr/>
        </p:nvSpPr>
        <p:spPr>
          <a:xfrm>
            <a:off x="971600" y="1268760"/>
            <a:ext cx="7560840" cy="489654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000" dirty="0"/>
              <a:t>The acute phase of ARDS is </a:t>
            </a:r>
            <a:r>
              <a:rPr lang="en-US" sz="2000" dirty="0" smtClean="0"/>
              <a:t>characterized </a:t>
            </a:r>
            <a:r>
              <a:rPr lang="en-US" sz="2000" dirty="0"/>
              <a:t>by injury </a:t>
            </a:r>
            <a:r>
              <a:rPr lang="en-US" sz="2000" dirty="0" smtClean="0"/>
              <a:t>to the </a:t>
            </a:r>
            <a:r>
              <a:rPr lang="en-US" sz="2000" dirty="0"/>
              <a:t>alveolar–capillary barrier, with disruption leading </a:t>
            </a:r>
            <a:r>
              <a:rPr lang="en-US" sz="2000" dirty="0" smtClean="0"/>
              <a:t>to increased permeability</a:t>
            </a:r>
          </a:p>
          <a:p>
            <a:pPr algn="just"/>
            <a:r>
              <a:rPr lang="en-US" sz="2000" dirty="0"/>
              <a:t>Leukocytes </a:t>
            </a:r>
            <a:r>
              <a:rPr lang="en-US" sz="2000" dirty="0" smtClean="0"/>
              <a:t>accumulate in </a:t>
            </a:r>
            <a:r>
              <a:rPr lang="en-US" sz="2000" dirty="0"/>
              <a:t>the pulmonary capillaries and invade the </a:t>
            </a:r>
            <a:r>
              <a:rPr lang="en-US" sz="2000" dirty="0" smtClean="0"/>
              <a:t>airspaces</a:t>
            </a:r>
            <a:endParaRPr lang="en-US" sz="2000" dirty="0"/>
          </a:p>
          <a:p>
            <a:pPr algn="just"/>
            <a:r>
              <a:rPr lang="en-US" sz="2000" dirty="0"/>
              <a:t>I</a:t>
            </a:r>
            <a:r>
              <a:rPr lang="en-US" sz="2000" dirty="0" smtClean="0"/>
              <a:t>nflammatory vasoconstriction</a:t>
            </a:r>
            <a:endParaRPr lang="en-US" sz="2000" dirty="0"/>
          </a:p>
          <a:p>
            <a:pPr algn="just"/>
            <a:r>
              <a:rPr lang="en-US" sz="2000" dirty="0" smtClean="0"/>
              <a:t>Reduced </a:t>
            </a:r>
            <a:r>
              <a:rPr lang="en-US" sz="2000" dirty="0"/>
              <a:t>compliance (greater ‘stiffness</a:t>
            </a:r>
            <a:r>
              <a:rPr lang="en-US" sz="2000" dirty="0" smtClean="0"/>
              <a:t>’) of </a:t>
            </a:r>
            <a:r>
              <a:rPr lang="en-US" sz="2000" dirty="0"/>
              <a:t>the </a:t>
            </a:r>
            <a:r>
              <a:rPr lang="en-US" sz="2000" dirty="0" smtClean="0"/>
              <a:t>lungs</a:t>
            </a:r>
          </a:p>
          <a:p>
            <a:pPr algn="just"/>
            <a:r>
              <a:rPr lang="en-US" sz="2000" dirty="0"/>
              <a:t>A</a:t>
            </a:r>
            <a:r>
              <a:rPr lang="en-US" sz="2000" dirty="0" smtClean="0"/>
              <a:t>telectasis </a:t>
            </a:r>
            <a:r>
              <a:rPr lang="en-US" sz="2000" dirty="0"/>
              <a:t>(collapse of alveoli </a:t>
            </a:r>
            <a:r>
              <a:rPr lang="en-US" sz="2000" dirty="0" smtClean="0"/>
              <a:t>rendering them </a:t>
            </a:r>
            <a:r>
              <a:rPr lang="en-US" sz="2000" dirty="0"/>
              <a:t>airless) due to loss of </a:t>
            </a:r>
            <a:r>
              <a:rPr lang="en-US" sz="2000" dirty="0" smtClean="0"/>
              <a:t>the surfactant, </a:t>
            </a:r>
            <a:r>
              <a:rPr lang="en-US" sz="2000" dirty="0"/>
              <a:t>reducing surface tension of </a:t>
            </a:r>
            <a:r>
              <a:rPr lang="en-US" sz="2000" dirty="0" smtClean="0"/>
              <a:t>the alveolar </a:t>
            </a:r>
            <a:r>
              <a:rPr lang="en-US" sz="2000" dirty="0"/>
              <a:t>lining </a:t>
            </a:r>
            <a:r>
              <a:rPr lang="en-US" sz="2000" dirty="0" smtClean="0"/>
              <a:t>fluid </a:t>
            </a:r>
          </a:p>
          <a:p>
            <a:pPr algn="just"/>
            <a:r>
              <a:rPr lang="en-US" sz="2000" dirty="0" smtClean="0"/>
              <a:t>The </a:t>
            </a:r>
            <a:r>
              <a:rPr lang="en-US" sz="2000" dirty="0"/>
              <a:t>consequent respiratory failure </a:t>
            </a:r>
            <a:r>
              <a:rPr lang="en-US" sz="2000" dirty="0" smtClean="0"/>
              <a:t>is aggravated </a:t>
            </a:r>
            <a:r>
              <a:rPr lang="en-US" sz="2000" dirty="0"/>
              <a:t>by severe </a:t>
            </a:r>
            <a:r>
              <a:rPr lang="en-US" sz="2000" b="1" dirty="0"/>
              <a:t>ventilation/perfusion mismatching</a:t>
            </a:r>
            <a:r>
              <a:rPr lang="en-US" sz="2000" dirty="0"/>
              <a:t>, </a:t>
            </a:r>
            <a:r>
              <a:rPr lang="en-US" sz="2000" dirty="0" smtClean="0"/>
              <a:t>with some </a:t>
            </a:r>
            <a:r>
              <a:rPr lang="en-US" sz="2000" dirty="0"/>
              <a:t>perfused alveoli no longer receiving any </a:t>
            </a:r>
            <a:r>
              <a:rPr lang="en-US" sz="2000" dirty="0" smtClean="0"/>
              <a:t>ventilation (‘</a:t>
            </a:r>
            <a:r>
              <a:rPr lang="en-US" sz="2000" dirty="0"/>
              <a:t>shunt’), while others are ventilated but not </a:t>
            </a:r>
            <a:r>
              <a:rPr lang="en-US" sz="2000" dirty="0" smtClean="0"/>
              <a:t>perfused (‘</a:t>
            </a:r>
            <a:r>
              <a:rPr lang="en-US" sz="2000" dirty="0"/>
              <a:t>dead space</a:t>
            </a:r>
            <a:r>
              <a:rPr lang="en-US" sz="2000" dirty="0" smtClean="0"/>
              <a:t>’)</a:t>
            </a:r>
            <a:endParaRPr lang="cs-CZ" sz="20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446278" y="285956"/>
            <a:ext cx="77981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INTRODUCTION </a:t>
            </a:r>
            <a:r>
              <a:rPr lang="en-US" sz="3200" dirty="0"/>
              <a:t>– </a:t>
            </a:r>
            <a:r>
              <a:rPr lang="en-US" sz="3200" dirty="0" smtClean="0"/>
              <a:t>ARDS - Pathogenesis</a:t>
            </a:r>
            <a:endParaRPr lang="cs-CZ" sz="3200" dirty="0"/>
          </a:p>
          <a:p>
            <a:endParaRPr lang="cs-CZ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2663280" y="6237312"/>
            <a:ext cx="6480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Rocco PR, Zin WA. Pulmonary and </a:t>
            </a:r>
            <a:r>
              <a:rPr lang="en-US" sz="1200" dirty="0" err="1"/>
              <a:t>extrapulmonary</a:t>
            </a:r>
            <a:r>
              <a:rPr lang="en-US" sz="1200" dirty="0"/>
              <a:t> acute respiratory distress syndrome: Are</a:t>
            </a:r>
          </a:p>
          <a:p>
            <a:r>
              <a:rPr lang="en-US" sz="1200" dirty="0"/>
              <a:t>they different? </a:t>
            </a:r>
            <a:r>
              <a:rPr lang="en-US" sz="1200" dirty="0" err="1"/>
              <a:t>Curr</a:t>
            </a:r>
            <a:r>
              <a:rPr lang="en-US" sz="1200" dirty="0"/>
              <a:t> </a:t>
            </a:r>
            <a:r>
              <a:rPr lang="en-US" sz="1200" dirty="0" err="1"/>
              <a:t>Opin</a:t>
            </a:r>
            <a:r>
              <a:rPr lang="en-US" sz="1200" dirty="0"/>
              <a:t> </a:t>
            </a:r>
            <a:r>
              <a:rPr lang="en-US" sz="1200" dirty="0" err="1"/>
              <a:t>Crit</a:t>
            </a:r>
            <a:r>
              <a:rPr lang="en-US" sz="1200" dirty="0"/>
              <a:t> Care </a:t>
            </a:r>
            <a:r>
              <a:rPr lang="en-US" sz="1200" dirty="0" smtClean="0"/>
              <a:t>2005</a:t>
            </a:r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262169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2"/>
          <p:cNvSpPr txBox="1">
            <a:spLocks/>
          </p:cNvSpPr>
          <p:nvPr/>
        </p:nvSpPr>
        <p:spPr>
          <a:xfrm>
            <a:off x="971600" y="1268760"/>
            <a:ext cx="7776864" cy="5184576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smtClean="0"/>
              <a:t>Mechanical </a:t>
            </a:r>
            <a:r>
              <a:rPr lang="en-US" sz="2200" dirty="0"/>
              <a:t>ventilation is major components of the treatment of ARDS as it keeps the patient alive and ensures gas </a:t>
            </a:r>
            <a:r>
              <a:rPr lang="en-US" sz="2200" dirty="0" smtClean="0"/>
              <a:t>exchange</a:t>
            </a:r>
          </a:p>
          <a:p>
            <a:r>
              <a:rPr lang="en-GB" sz="2200" dirty="0"/>
              <a:t>High-frequency oscillatory ventilation (HFOV) can theoretically offer effective lung protective ventilation </a:t>
            </a:r>
            <a:r>
              <a:rPr lang="en-GB" sz="2200" dirty="0" smtClean="0"/>
              <a:t>by:</a:t>
            </a:r>
          </a:p>
          <a:p>
            <a:endParaRPr lang="en-GB" sz="1500" dirty="0" smtClean="0"/>
          </a:p>
          <a:p>
            <a:pPr lvl="1"/>
            <a:r>
              <a:rPr lang="en-GB" sz="1700" dirty="0"/>
              <a:t>delivering </a:t>
            </a:r>
            <a:r>
              <a:rPr lang="en-GB" sz="1700" dirty="0" smtClean="0"/>
              <a:t>very </a:t>
            </a:r>
            <a:r>
              <a:rPr lang="en-GB" sz="1700" dirty="0"/>
              <a:t>low tidal volumes (1 to 3 mL/kg</a:t>
            </a:r>
            <a:r>
              <a:rPr lang="en-GB" sz="1700" dirty="0" smtClean="0"/>
              <a:t>)</a:t>
            </a:r>
            <a:r>
              <a:rPr lang="en-US" sz="1700" dirty="0"/>
              <a:t> </a:t>
            </a:r>
            <a:r>
              <a:rPr lang="en-US" sz="1700" dirty="0" smtClean="0">
                <a:sym typeface="Wingdings" panose="05000000000000000000" pitchFamily="2" charset="2"/>
              </a:rPr>
              <a:t></a:t>
            </a:r>
            <a:r>
              <a:rPr lang="en-US" sz="1700" dirty="0" smtClean="0"/>
              <a:t>helping </a:t>
            </a:r>
            <a:r>
              <a:rPr lang="en-US" sz="1700" u="sng" dirty="0" smtClean="0"/>
              <a:t>prevent </a:t>
            </a:r>
            <a:r>
              <a:rPr lang="en-US" sz="1700" u="sng" dirty="0" err="1"/>
              <a:t>volutrauma</a:t>
            </a:r>
            <a:r>
              <a:rPr lang="en-US" sz="1700" u="sng" dirty="0"/>
              <a:t> </a:t>
            </a:r>
            <a:r>
              <a:rPr lang="en-US" sz="1700" dirty="0"/>
              <a:t>caused by alveolar </a:t>
            </a:r>
            <a:r>
              <a:rPr lang="en-US" sz="1700" dirty="0" smtClean="0"/>
              <a:t>over-distension</a:t>
            </a:r>
          </a:p>
          <a:p>
            <a:pPr lvl="1"/>
            <a:r>
              <a:rPr lang="en-GB" sz="1700" dirty="0"/>
              <a:t>constant relatively higher</a:t>
            </a:r>
            <a:r>
              <a:rPr lang="en-GB" sz="1700" dirty="0" smtClean="0"/>
              <a:t>, </a:t>
            </a:r>
            <a:r>
              <a:rPr lang="en-GB" sz="1700" dirty="0"/>
              <a:t>compared to </a:t>
            </a:r>
            <a:r>
              <a:rPr lang="en-GB" sz="1700" dirty="0" smtClean="0"/>
              <a:t>conventional mechanical ventilation, </a:t>
            </a:r>
            <a:r>
              <a:rPr lang="en-GB" sz="1700" dirty="0"/>
              <a:t>continuous distending </a:t>
            </a:r>
            <a:r>
              <a:rPr lang="en-GB" sz="1700" dirty="0" smtClean="0"/>
              <a:t>pressure (CDP) </a:t>
            </a:r>
            <a:r>
              <a:rPr lang="en-GB" sz="1700" dirty="0" smtClean="0">
                <a:sym typeface="Wingdings" panose="05000000000000000000" pitchFamily="2" charset="2"/>
              </a:rPr>
              <a:t> improving oxygenation via improved </a:t>
            </a:r>
            <a:r>
              <a:rPr lang="en-GB" sz="1700" u="sng" dirty="0" smtClean="0">
                <a:sym typeface="Wingdings" panose="05000000000000000000" pitchFamily="2" charset="2"/>
              </a:rPr>
              <a:t>alveolar recruitment</a:t>
            </a:r>
          </a:p>
          <a:p>
            <a:pPr lvl="1"/>
            <a:r>
              <a:rPr lang="en-US" sz="1700" dirty="0"/>
              <a:t>s</a:t>
            </a:r>
            <a:r>
              <a:rPr lang="en-US" sz="1700" dirty="0" smtClean="0"/>
              <a:t>maller </a:t>
            </a:r>
            <a:r>
              <a:rPr lang="en-US" sz="1700" dirty="0"/>
              <a:t>differences between inspiratory and expiratory pressures </a:t>
            </a:r>
            <a:r>
              <a:rPr lang="en-US" sz="1700" dirty="0" smtClean="0">
                <a:sym typeface="Wingdings" panose="05000000000000000000" pitchFamily="2" charset="2"/>
              </a:rPr>
              <a:t></a:t>
            </a:r>
            <a:r>
              <a:rPr lang="en-US" sz="1700" dirty="0" smtClean="0"/>
              <a:t> </a:t>
            </a:r>
            <a:r>
              <a:rPr lang="en-US" sz="1700" u="sng" dirty="0" smtClean="0"/>
              <a:t>preventing </a:t>
            </a:r>
            <a:r>
              <a:rPr lang="en-US" sz="1700" u="sng" dirty="0" err="1" smtClean="0"/>
              <a:t>atelectotrauma</a:t>
            </a:r>
            <a:r>
              <a:rPr lang="en-US" sz="1700" u="sng" dirty="0" smtClean="0"/>
              <a:t> </a:t>
            </a:r>
            <a:r>
              <a:rPr lang="en-US" sz="1700" dirty="0" smtClean="0"/>
              <a:t>associated with </a:t>
            </a:r>
            <a:r>
              <a:rPr lang="en-US" sz="1700" dirty="0"/>
              <a:t>cyclical alveolar collapse and </a:t>
            </a:r>
            <a:r>
              <a:rPr lang="en-US" sz="1700" dirty="0" smtClean="0"/>
              <a:t>distension</a:t>
            </a:r>
          </a:p>
          <a:p>
            <a:pPr lvl="1"/>
            <a:r>
              <a:rPr lang="en-US" sz="1700" dirty="0"/>
              <a:t>Lower peak pressures </a:t>
            </a:r>
            <a:r>
              <a:rPr lang="en-US" sz="1700" dirty="0" smtClean="0">
                <a:sym typeface="Wingdings" panose="05000000000000000000" pitchFamily="2" charset="2"/>
              </a:rPr>
              <a:t></a:t>
            </a:r>
            <a:r>
              <a:rPr lang="en-US" sz="1700" dirty="0" smtClean="0"/>
              <a:t> reducing </a:t>
            </a:r>
            <a:r>
              <a:rPr lang="en-US" sz="1700" u="sng" dirty="0" smtClean="0"/>
              <a:t>barotrauma</a:t>
            </a:r>
          </a:p>
          <a:p>
            <a:pPr lvl="1"/>
            <a:endParaRPr lang="en-US" sz="2200" u="sng" dirty="0" smtClean="0"/>
          </a:p>
          <a:p>
            <a:pPr marL="342900" lvl="1" indent="-342900">
              <a:buFont typeface="Arial" pitchFamily="34" charset="0"/>
              <a:buChar char="»"/>
            </a:pPr>
            <a:r>
              <a:rPr lang="en-US" sz="2200" dirty="0">
                <a:solidFill>
                  <a:schemeClr val="tx2"/>
                </a:solidFill>
                <a:sym typeface="Wingdings" panose="05000000000000000000" pitchFamily="2" charset="2"/>
              </a:rPr>
              <a:t>Ventilation is inversely related to the respiratory frequency and is directly related to the excursion of the diaphragm, the latter expressed as the pressure amplitude of </a:t>
            </a:r>
            <a:r>
              <a:rPr lang="en-US" sz="2200" dirty="0" smtClean="0">
                <a:solidFill>
                  <a:schemeClr val="tx2"/>
                </a:solidFill>
                <a:sym typeface="Wingdings" panose="05000000000000000000" pitchFamily="2" charset="2"/>
              </a:rPr>
              <a:t>oscillation</a:t>
            </a:r>
          </a:p>
          <a:p>
            <a:pPr marL="342900" lvl="1" indent="-342900">
              <a:buFont typeface="Arial" pitchFamily="34" charset="0"/>
              <a:buChar char="»"/>
            </a:pPr>
            <a:r>
              <a:rPr lang="en-US" sz="2200" dirty="0" smtClean="0">
                <a:solidFill>
                  <a:schemeClr val="tx2"/>
                </a:solidFill>
                <a:sym typeface="Wingdings" panose="05000000000000000000" pitchFamily="2" charset="2"/>
              </a:rPr>
              <a:t>By </a:t>
            </a:r>
            <a:r>
              <a:rPr lang="en-US" sz="2200" dirty="0">
                <a:solidFill>
                  <a:schemeClr val="tx2"/>
                </a:solidFill>
                <a:sym typeface="Wingdings" panose="05000000000000000000" pitchFamily="2" charset="2"/>
              </a:rPr>
              <a:t>maintaining a </a:t>
            </a:r>
            <a:r>
              <a:rPr lang="en-US" sz="2200" dirty="0" smtClean="0">
                <a:solidFill>
                  <a:schemeClr val="tx2"/>
                </a:solidFill>
                <a:sym typeface="Wingdings" panose="05000000000000000000" pitchFamily="2" charset="2"/>
              </a:rPr>
              <a:t>CDP, </a:t>
            </a:r>
            <a:r>
              <a:rPr lang="en-US" sz="2200" dirty="0">
                <a:solidFill>
                  <a:schemeClr val="tx2"/>
                </a:solidFill>
                <a:sym typeface="Wingdings" panose="05000000000000000000" pitchFamily="2" charset="2"/>
              </a:rPr>
              <a:t>HFOV facilitates CO</a:t>
            </a:r>
            <a:r>
              <a:rPr lang="en-US" sz="2200" baseline="-25000" dirty="0">
                <a:solidFill>
                  <a:schemeClr val="tx2"/>
                </a:solidFill>
                <a:sym typeface="Wingdings" panose="05000000000000000000" pitchFamily="2" charset="2"/>
              </a:rPr>
              <a:t>2</a:t>
            </a:r>
            <a:r>
              <a:rPr lang="en-US" sz="2200" dirty="0">
                <a:solidFill>
                  <a:schemeClr val="tx2"/>
                </a:solidFill>
                <a:sym typeface="Wingdings" panose="05000000000000000000" pitchFamily="2" charset="2"/>
              </a:rPr>
              <a:t> elimination mainly by accelerating the molecular diffusion </a:t>
            </a:r>
            <a:r>
              <a:rPr lang="en-US" sz="2200" dirty="0" smtClean="0">
                <a:solidFill>
                  <a:schemeClr val="tx2"/>
                </a:solidFill>
                <a:sym typeface="Wingdings" panose="05000000000000000000" pitchFamily="2" charset="2"/>
              </a:rPr>
              <a:t>processes </a:t>
            </a:r>
            <a:endParaRPr lang="en-GB" sz="2200" dirty="0">
              <a:solidFill>
                <a:schemeClr val="tx2"/>
              </a:solidFill>
              <a:sym typeface="Wingdings" panose="05000000000000000000" pitchFamily="2" charset="2"/>
            </a:endParaRPr>
          </a:p>
          <a:p>
            <a:endParaRPr lang="en-GB" dirty="0" smtClean="0"/>
          </a:p>
          <a:p>
            <a:endParaRPr lang="en-GB" dirty="0" smtClean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446278" y="285956"/>
            <a:ext cx="6408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INTRODUCTION – ARDS - Treatment</a:t>
            </a:r>
            <a:endParaRPr lang="cs-CZ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2663280" y="6309320"/>
            <a:ext cx="6480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Downar J, Metha S. Bench-to-bedside review: High-frequency oscillatory ventilation in adults with acute respiratory distress syndrome. Critical Care </a:t>
            </a:r>
            <a:r>
              <a:rPr lang="cs-CZ" sz="1200" dirty="0" smtClean="0"/>
              <a:t>2006</a:t>
            </a:r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113053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46278" y="285956"/>
            <a:ext cx="6408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Material and Methods</a:t>
            </a:r>
            <a:endParaRPr lang="cs-CZ" sz="3200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980728"/>
            <a:ext cx="3600000" cy="2700000"/>
          </a:xfrm>
          <a:prstGeom prst="rect">
            <a:avLst/>
          </a:prstGeom>
        </p:spPr>
      </p:pic>
      <p:pic>
        <p:nvPicPr>
          <p:cNvPr id="9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980729"/>
            <a:ext cx="3600000" cy="2699999"/>
          </a:xfrm>
          <a:prstGeom prst="rect">
            <a:avLst/>
          </a:prstGeom>
        </p:spPr>
      </p:pic>
      <p:pic>
        <p:nvPicPr>
          <p:cNvPr id="12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612" y="4005064"/>
            <a:ext cx="360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40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46278" y="285956"/>
            <a:ext cx="6408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Material and Methods</a:t>
            </a:r>
            <a:endParaRPr lang="cs-CZ" sz="3200" dirty="0"/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971600" y="1268760"/>
            <a:ext cx="7467600" cy="44196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 smtClean="0"/>
              <a:t>Conventional ventilation</a:t>
            </a:r>
            <a:r>
              <a:rPr lang="en-US" sz="2000" dirty="0"/>
              <a:t> </a:t>
            </a:r>
            <a:r>
              <a:rPr lang="en-US" sz="2000" dirty="0" smtClean="0"/>
              <a:t>- </a:t>
            </a:r>
            <a:r>
              <a:rPr lang="en-GB" sz="2000" dirty="0" smtClean="0"/>
              <a:t>Hamilton </a:t>
            </a:r>
            <a:r>
              <a:rPr lang="en-GB" sz="2000" dirty="0"/>
              <a:t>G5 </a:t>
            </a:r>
            <a:endParaRPr lang="en-GB" sz="2000" dirty="0" smtClean="0"/>
          </a:p>
          <a:p>
            <a:r>
              <a:rPr lang="en-GB" sz="2000" dirty="0" smtClean="0"/>
              <a:t>Non conventional ventilation: </a:t>
            </a:r>
            <a:r>
              <a:rPr lang="en-GB" sz="2000" b="1" dirty="0" smtClean="0"/>
              <a:t>HFOV</a:t>
            </a:r>
            <a:r>
              <a:rPr lang="en-GB" sz="2000" dirty="0" smtClean="0"/>
              <a:t>  -  </a:t>
            </a:r>
            <a:r>
              <a:rPr lang="en-GB" sz="2000" dirty="0" err="1" smtClean="0"/>
              <a:t>SensorMedics</a:t>
            </a:r>
            <a:r>
              <a:rPr lang="en-GB" sz="2000" dirty="0" smtClean="0"/>
              <a:t> </a:t>
            </a:r>
            <a:r>
              <a:rPr lang="en-GB" sz="2000" dirty="0"/>
              <a:t>3100B HFO ventilator </a:t>
            </a:r>
            <a:endParaRPr lang="en-GB" sz="2000" dirty="0" smtClean="0"/>
          </a:p>
          <a:p>
            <a:endParaRPr lang="cs-CZ" sz="2000" dirty="0" smtClean="0"/>
          </a:p>
          <a:p>
            <a:r>
              <a:rPr lang="en-GB" sz="2000" dirty="0" smtClean="0"/>
              <a:t>Arterial </a:t>
            </a:r>
            <a:r>
              <a:rPr lang="en-GB" sz="2000" dirty="0"/>
              <a:t>blood gases, i.e. </a:t>
            </a:r>
            <a:r>
              <a:rPr lang="en-GB" sz="2000" b="1" dirty="0"/>
              <a:t>partial pressure of oxygen (PaO</a:t>
            </a:r>
            <a:r>
              <a:rPr lang="en-GB" sz="2000" b="1" baseline="-25000" dirty="0"/>
              <a:t>2</a:t>
            </a:r>
            <a:r>
              <a:rPr lang="en-GB" sz="2000" b="1" dirty="0"/>
              <a:t>), carbon dioxide (PaCO</a:t>
            </a:r>
            <a:r>
              <a:rPr lang="en-GB" sz="2000" b="1" baseline="-25000" dirty="0"/>
              <a:t>2</a:t>
            </a:r>
            <a:r>
              <a:rPr lang="en-GB" sz="2000" b="1" dirty="0"/>
              <a:t>) and </a:t>
            </a:r>
            <a:r>
              <a:rPr lang="en-GB" sz="2000" b="1" dirty="0" smtClean="0"/>
              <a:t>pH </a:t>
            </a:r>
            <a:r>
              <a:rPr lang="en-GB" sz="2000" dirty="0" smtClean="0"/>
              <a:t>measured </a:t>
            </a:r>
            <a:r>
              <a:rPr lang="en-GB" sz="2000" dirty="0"/>
              <a:t>by CDI </a:t>
            </a:r>
            <a:r>
              <a:rPr lang="en-GB" sz="2000" dirty="0" smtClean="0"/>
              <a:t>500</a:t>
            </a:r>
          </a:p>
          <a:p>
            <a:r>
              <a:rPr lang="en-GB" sz="2000" b="1" dirty="0" smtClean="0"/>
              <a:t>Arterial blood (ART), central </a:t>
            </a:r>
            <a:r>
              <a:rPr lang="en-GB" sz="2000" b="1" dirty="0"/>
              <a:t>venous </a:t>
            </a:r>
            <a:r>
              <a:rPr lang="en-GB" sz="2000" b="1" dirty="0" smtClean="0"/>
              <a:t> (CVP) and femoral (FEM) pressures </a:t>
            </a:r>
            <a:r>
              <a:rPr lang="en-GB" sz="2000" dirty="0" smtClean="0"/>
              <a:t>were monitored by Nihon</a:t>
            </a:r>
          </a:p>
          <a:p>
            <a:r>
              <a:rPr lang="en-GB" sz="2000" b="1" dirty="0"/>
              <a:t>Cardiac </a:t>
            </a:r>
            <a:r>
              <a:rPr lang="en-GB" sz="2000" b="1" dirty="0" smtClean="0"/>
              <a:t>output (CO), </a:t>
            </a:r>
            <a:r>
              <a:rPr lang="en-GB" sz="2000" b="1" dirty="0"/>
              <a:t>mixed venous blood oxygen </a:t>
            </a:r>
            <a:r>
              <a:rPr lang="en-GB" sz="2000" b="1" dirty="0" smtClean="0"/>
              <a:t>saturation (SvO</a:t>
            </a:r>
            <a:r>
              <a:rPr lang="en-GB" sz="2000" b="1" baseline="-25000" dirty="0" smtClean="0"/>
              <a:t>2</a:t>
            </a:r>
            <a:r>
              <a:rPr lang="en-GB" sz="2000" b="1" dirty="0" smtClean="0"/>
              <a:t>) </a:t>
            </a:r>
            <a:r>
              <a:rPr lang="en-GB" sz="2000" b="1" dirty="0"/>
              <a:t>and pulmonary artery pressure </a:t>
            </a:r>
            <a:r>
              <a:rPr lang="en-GB" sz="2000" b="1" dirty="0" smtClean="0"/>
              <a:t>(PAP) </a:t>
            </a:r>
            <a:r>
              <a:rPr lang="en-GB" sz="2000" dirty="0" smtClean="0"/>
              <a:t>measured </a:t>
            </a:r>
            <a:r>
              <a:rPr lang="en-GB" sz="2000" dirty="0"/>
              <a:t>continuously by Vigilance</a:t>
            </a:r>
          </a:p>
          <a:p>
            <a:endParaRPr lang="en-GB" sz="2000" dirty="0" smtClean="0"/>
          </a:p>
          <a:p>
            <a:r>
              <a:rPr lang="en-GB" sz="2000" dirty="0" smtClean="0"/>
              <a:t>All signals were synchronously recorded </a:t>
            </a:r>
            <a:r>
              <a:rPr lang="en-GB" sz="2000" dirty="0"/>
              <a:t>using a </a:t>
            </a:r>
            <a:r>
              <a:rPr lang="en-GB" sz="2000" dirty="0" err="1"/>
              <a:t>LabChart</a:t>
            </a:r>
            <a:r>
              <a:rPr lang="en-GB" sz="2000" dirty="0"/>
              <a:t> system </a:t>
            </a:r>
            <a:endParaRPr lang="cs-CZ" sz="2000" dirty="0" smtClean="0"/>
          </a:p>
          <a:p>
            <a:endParaRPr lang="en-US" sz="1900" dirty="0" smtClean="0"/>
          </a:p>
          <a:p>
            <a:endParaRPr lang="cs-CZ" sz="1900" dirty="0" smtClean="0"/>
          </a:p>
          <a:p>
            <a:endParaRPr lang="en-GB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829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446278" y="285956"/>
            <a:ext cx="77981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Material and Methods – Devices, parameters and sampling frequency</a:t>
            </a:r>
            <a:endParaRPr lang="cs-CZ" sz="3200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971600" y="1268760"/>
            <a:ext cx="7632848" cy="4824536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2000" dirty="0" smtClean="0"/>
          </a:p>
          <a:p>
            <a:r>
              <a:rPr lang="en-GB" sz="2200" dirty="0" smtClean="0"/>
              <a:t>CDI Terumo 500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900" b="1" dirty="0" smtClean="0">
                <a:solidFill>
                  <a:schemeClr val="tx2"/>
                </a:solidFill>
              </a:rPr>
              <a:t>pH</a:t>
            </a:r>
            <a:r>
              <a:rPr lang="en-GB" sz="1900" b="1" dirty="0">
                <a:solidFill>
                  <a:schemeClr val="tx2"/>
                </a:solidFill>
              </a:rPr>
              <a:t>, PaO</a:t>
            </a:r>
            <a:r>
              <a:rPr lang="en-GB" sz="1900" b="1" baseline="-25000" dirty="0">
                <a:solidFill>
                  <a:schemeClr val="tx2"/>
                </a:solidFill>
              </a:rPr>
              <a:t>2</a:t>
            </a:r>
            <a:r>
              <a:rPr lang="en-GB" sz="1900" b="1" dirty="0">
                <a:solidFill>
                  <a:schemeClr val="tx2"/>
                </a:solidFill>
              </a:rPr>
              <a:t>, PaCO</a:t>
            </a:r>
            <a:r>
              <a:rPr lang="en-GB" sz="1900" b="1" baseline="-25000" dirty="0">
                <a:solidFill>
                  <a:schemeClr val="tx2"/>
                </a:solidFill>
              </a:rPr>
              <a:t>2</a:t>
            </a:r>
            <a:r>
              <a:rPr lang="en-GB" sz="1900" b="1" dirty="0">
                <a:solidFill>
                  <a:schemeClr val="tx2"/>
                </a:solidFill>
              </a:rPr>
              <a:t>, </a:t>
            </a:r>
            <a:r>
              <a:rPr lang="en-GB" sz="1900" b="1" dirty="0" smtClean="0">
                <a:solidFill>
                  <a:schemeClr val="tx2"/>
                </a:solidFill>
              </a:rPr>
              <a:t>Temp, HCO3, BE, K+    fs=0.1675 </a:t>
            </a:r>
            <a:r>
              <a:rPr lang="en-GB" sz="1900" b="1" dirty="0">
                <a:solidFill>
                  <a:schemeClr val="tx2"/>
                </a:solidFill>
              </a:rPr>
              <a:t>Hz</a:t>
            </a:r>
            <a:endParaRPr lang="en-GB" sz="1900" b="1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GB" sz="2000" dirty="0"/>
              <a:t> </a:t>
            </a:r>
            <a:r>
              <a:rPr lang="en-GB" sz="2000" dirty="0" smtClean="0"/>
              <a:t>           </a:t>
            </a:r>
            <a:r>
              <a:rPr lang="en-US" sz="2000" dirty="0" smtClean="0"/>
              <a:t>           </a:t>
            </a:r>
            <a:endParaRPr lang="en-US" sz="1200" dirty="0" smtClean="0"/>
          </a:p>
          <a:p>
            <a:r>
              <a:rPr lang="en-US" sz="2200" dirty="0" smtClean="0"/>
              <a:t>Nihon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900" b="1" dirty="0" smtClean="0"/>
              <a:t>CDP                                            fs=125Hz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900" b="1" dirty="0" smtClean="0"/>
              <a:t>ART</a:t>
            </a:r>
            <a:r>
              <a:rPr lang="en-US" sz="1900" b="1" dirty="0"/>
              <a:t>, CVP, FEM pressures       fs=125 Hz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900" b="1" dirty="0" smtClean="0"/>
              <a:t>ECG                                            fs=250 Hz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r>
              <a:rPr lang="en-US" sz="2200" dirty="0" err="1" smtClean="0"/>
              <a:t>Labchart</a:t>
            </a:r>
            <a:endParaRPr lang="en-US" sz="22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1900" b="1" dirty="0"/>
              <a:t>AW </a:t>
            </a:r>
            <a:r>
              <a:rPr lang="en-US" sz="1900" b="1" dirty="0" smtClean="0"/>
              <a:t>pressure (CDP), </a:t>
            </a:r>
            <a:r>
              <a:rPr lang="en-US" sz="1900" b="1"/>
              <a:t>PV </a:t>
            </a:r>
            <a:r>
              <a:rPr lang="en-US" sz="1900" b="1" smtClean="0"/>
              <a:t>loop, </a:t>
            </a:r>
            <a:r>
              <a:rPr lang="en-US" sz="1900" b="1" dirty="0"/>
              <a:t>CO and SvO</a:t>
            </a:r>
            <a:r>
              <a:rPr lang="en-US" sz="1900" b="1" baseline="-25000" dirty="0"/>
              <a:t>2</a:t>
            </a:r>
            <a:r>
              <a:rPr lang="en-US" sz="1900" b="1" dirty="0"/>
              <a:t> (from Edwards Life science) </a:t>
            </a:r>
            <a:endParaRPr lang="en-US" sz="1900" b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1900" b="1" dirty="0"/>
              <a:t>A</a:t>
            </a:r>
            <a:r>
              <a:rPr lang="en-US" sz="1900" b="1" dirty="0" smtClean="0"/>
              <a:t>ll </a:t>
            </a:r>
            <a:r>
              <a:rPr lang="en-US" sz="1900" b="1" dirty="0"/>
              <a:t>signals  </a:t>
            </a:r>
            <a:r>
              <a:rPr lang="en-US" sz="1900" b="1" dirty="0" smtClean="0"/>
              <a:t>                               fs=400 </a:t>
            </a:r>
            <a:r>
              <a:rPr lang="en-US" sz="1900" b="1" dirty="0"/>
              <a:t>Hz</a:t>
            </a:r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200" dirty="0" err="1" smtClean="0"/>
              <a:t>Datex</a:t>
            </a:r>
            <a:endParaRPr lang="en-US" sz="22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900" b="1" dirty="0" smtClean="0"/>
              <a:t>CDP, etO</a:t>
            </a:r>
            <a:r>
              <a:rPr lang="en-US" sz="1900" b="1" baseline="-25000" dirty="0" smtClean="0"/>
              <a:t>2</a:t>
            </a:r>
            <a:r>
              <a:rPr lang="en-US" sz="1900" b="1" dirty="0"/>
              <a:t> </a:t>
            </a:r>
            <a:r>
              <a:rPr lang="en-US" sz="1900" b="1" dirty="0" smtClean="0"/>
              <a:t>and etPaO</a:t>
            </a:r>
            <a:r>
              <a:rPr lang="en-US" sz="1900" b="1" baseline="-25000" dirty="0" smtClean="0"/>
              <a:t>2</a:t>
            </a:r>
            <a:r>
              <a:rPr lang="en-US" sz="1900" b="1" dirty="0" smtClean="0"/>
              <a:t> </a:t>
            </a:r>
            <a:r>
              <a:rPr lang="en-US" sz="1900" b="1" dirty="0"/>
              <a:t> </a:t>
            </a:r>
            <a:r>
              <a:rPr lang="en-US" sz="1900" b="1" dirty="0" smtClean="0"/>
              <a:t>           fs= 100Hz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endParaRPr lang="en-US" sz="1200" dirty="0" smtClean="0"/>
          </a:p>
          <a:p>
            <a:endParaRPr lang="cs-CZ" sz="1900" dirty="0" smtClean="0"/>
          </a:p>
          <a:p>
            <a:endParaRPr lang="en-GB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2614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46278" y="285956"/>
            <a:ext cx="77981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Material and Methods – Protocol</a:t>
            </a:r>
            <a:endParaRPr lang="cs-CZ" sz="3200" dirty="0"/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971600" y="1268760"/>
            <a:ext cx="7467600" cy="441960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900" b="1" dirty="0" smtClean="0"/>
              <a:t>Healthy Pigs</a:t>
            </a:r>
            <a:endParaRPr lang="en-GB" sz="2000" b="1" dirty="0" smtClean="0"/>
          </a:p>
          <a:p>
            <a:r>
              <a:rPr lang="en-US" sz="2000" dirty="0" smtClean="0"/>
              <a:t>Initial CDP= 10±2cmH</a:t>
            </a:r>
            <a:r>
              <a:rPr lang="en-US" sz="1600" dirty="0" smtClean="0"/>
              <a:t>2</a:t>
            </a:r>
            <a:r>
              <a:rPr lang="en-US" sz="2000" dirty="0" smtClean="0"/>
              <a:t>O</a:t>
            </a:r>
          </a:p>
          <a:p>
            <a:r>
              <a:rPr lang="en-US" sz="2000" dirty="0" smtClean="0"/>
              <a:t>Ascending steps: steps of 2cmH</a:t>
            </a:r>
            <a:r>
              <a:rPr lang="en-US" sz="1600" dirty="0" smtClean="0"/>
              <a:t>2</a:t>
            </a:r>
            <a:r>
              <a:rPr lang="en-US" sz="2000" dirty="0" smtClean="0"/>
              <a:t>O</a:t>
            </a:r>
            <a:endParaRPr lang="cs-CZ" sz="2000" dirty="0" smtClean="0"/>
          </a:p>
          <a:p>
            <a:r>
              <a:rPr lang="en-US" sz="2000" dirty="0" smtClean="0"/>
              <a:t>Maximum CDP= 32±5cmH</a:t>
            </a:r>
            <a:r>
              <a:rPr lang="en-US" sz="1600" dirty="0" smtClean="0"/>
              <a:t>2</a:t>
            </a:r>
            <a:r>
              <a:rPr lang="en-US" sz="2000" dirty="0" smtClean="0"/>
              <a:t>O</a:t>
            </a:r>
          </a:p>
          <a:p>
            <a:r>
              <a:rPr lang="en-US" sz="2000" dirty="0" smtClean="0"/>
              <a:t>Descending steps: steps of 2cmH</a:t>
            </a:r>
            <a:r>
              <a:rPr lang="en-US" sz="1600" dirty="0" smtClean="0"/>
              <a:t>2</a:t>
            </a:r>
            <a:r>
              <a:rPr lang="en-US" sz="2000" dirty="0" smtClean="0"/>
              <a:t>O to initial value</a:t>
            </a:r>
          </a:p>
          <a:p>
            <a:endParaRPr lang="en-US" sz="2000" dirty="0"/>
          </a:p>
          <a:p>
            <a:pPr marL="0" indent="0" algn="ctr">
              <a:buNone/>
            </a:pPr>
            <a:r>
              <a:rPr lang="en-US" sz="2000" b="1" dirty="0" smtClean="0"/>
              <a:t>ARDS model pig </a:t>
            </a:r>
          </a:p>
          <a:p>
            <a:pPr marL="0" indent="0" algn="ctr">
              <a:buNone/>
            </a:pPr>
            <a:r>
              <a:rPr lang="en-US" sz="2000" dirty="0" smtClean="0"/>
              <a:t>(after one or two lavages with saline solution with nonionic surfactant)</a:t>
            </a:r>
          </a:p>
          <a:p>
            <a:pPr marL="0" indent="0" algn="ctr">
              <a:buNone/>
            </a:pPr>
            <a:endParaRPr lang="en-US" sz="2000" dirty="0" smtClean="0"/>
          </a:p>
          <a:p>
            <a:r>
              <a:rPr lang="en-US" sz="2000" dirty="0"/>
              <a:t>Initial CDP= </a:t>
            </a:r>
            <a:r>
              <a:rPr lang="en-US" sz="2000" dirty="0" smtClean="0"/>
              <a:t>17±4cmH</a:t>
            </a:r>
            <a:r>
              <a:rPr lang="en-US" sz="1600" dirty="0" smtClean="0"/>
              <a:t>2</a:t>
            </a:r>
            <a:r>
              <a:rPr lang="en-US" sz="2000" dirty="0" smtClean="0"/>
              <a:t>O</a:t>
            </a:r>
            <a:endParaRPr lang="en-US" sz="2000" dirty="0"/>
          </a:p>
          <a:p>
            <a:r>
              <a:rPr lang="en-US" sz="2000" dirty="0"/>
              <a:t>Ascending steps: steps of </a:t>
            </a:r>
            <a:r>
              <a:rPr lang="en-US" sz="2000" dirty="0" smtClean="0"/>
              <a:t>2cmH</a:t>
            </a:r>
            <a:r>
              <a:rPr lang="en-US" sz="1600" dirty="0" smtClean="0"/>
              <a:t>2</a:t>
            </a:r>
            <a:r>
              <a:rPr lang="en-US" sz="2000" dirty="0" smtClean="0"/>
              <a:t>O</a:t>
            </a:r>
            <a:endParaRPr lang="cs-CZ" sz="2000" dirty="0"/>
          </a:p>
          <a:p>
            <a:r>
              <a:rPr lang="en-US" sz="2000" dirty="0"/>
              <a:t>Maximum CDP= </a:t>
            </a:r>
            <a:r>
              <a:rPr lang="en-US" sz="2000" dirty="0" smtClean="0"/>
              <a:t>43±6cmH</a:t>
            </a:r>
            <a:r>
              <a:rPr lang="en-US" sz="1600" dirty="0" smtClean="0"/>
              <a:t>2</a:t>
            </a:r>
            <a:r>
              <a:rPr lang="en-US" sz="2000" dirty="0" smtClean="0"/>
              <a:t>O</a:t>
            </a:r>
            <a:endParaRPr lang="en-US" sz="2000" dirty="0"/>
          </a:p>
          <a:p>
            <a:r>
              <a:rPr lang="en-US" sz="2000" dirty="0"/>
              <a:t>Descending steps: steps of </a:t>
            </a:r>
            <a:r>
              <a:rPr lang="en-US" sz="2000" dirty="0" smtClean="0"/>
              <a:t>2cmH</a:t>
            </a:r>
            <a:r>
              <a:rPr lang="en-US" sz="1600" dirty="0" smtClean="0"/>
              <a:t>2</a:t>
            </a:r>
            <a:r>
              <a:rPr lang="en-US" sz="2000" dirty="0" smtClean="0"/>
              <a:t>O </a:t>
            </a:r>
            <a:r>
              <a:rPr lang="en-US" sz="2000" dirty="0"/>
              <a:t>to initial value</a:t>
            </a:r>
          </a:p>
          <a:p>
            <a:endParaRPr lang="en-US" sz="2000" dirty="0"/>
          </a:p>
          <a:p>
            <a:pPr marL="0" indent="0" algn="ctr">
              <a:buNone/>
            </a:pPr>
            <a:endParaRPr lang="en-US" sz="2000" dirty="0" smtClean="0"/>
          </a:p>
          <a:p>
            <a:endParaRPr lang="en-US" sz="2000" dirty="0" smtClean="0"/>
          </a:p>
          <a:p>
            <a:pPr marL="0" indent="0">
              <a:buNone/>
            </a:pPr>
            <a:endParaRPr lang="en-US" sz="2000" b="1" dirty="0" smtClean="0"/>
          </a:p>
          <a:p>
            <a:endParaRPr lang="en-US" sz="2000" b="1" dirty="0" smtClean="0"/>
          </a:p>
          <a:p>
            <a:endParaRPr lang="en-US" sz="1900" dirty="0" smtClean="0"/>
          </a:p>
          <a:p>
            <a:endParaRPr lang="cs-CZ" sz="1900" dirty="0" smtClean="0"/>
          </a:p>
          <a:p>
            <a:endParaRPr lang="en-GB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5783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rmal">
  <a:themeElements>
    <a:clrScheme name="Thermal">
      <a:dk1>
        <a:srgbClr val="4D5B6B"/>
      </a:dk1>
      <a:lt1>
        <a:srgbClr val="FFFFFF"/>
      </a:lt1>
      <a:dk2>
        <a:srgbClr val="675D59"/>
      </a:dk2>
      <a:lt2>
        <a:srgbClr val="E8DED8"/>
      </a:lt2>
      <a:accent1>
        <a:srgbClr val="FF7605"/>
      </a:accent1>
      <a:accent2>
        <a:srgbClr val="7F7F7F"/>
      </a:accent2>
      <a:accent3>
        <a:srgbClr val="7F5185"/>
      </a:accent3>
      <a:accent4>
        <a:srgbClr val="89AAD3"/>
      </a:accent4>
      <a:accent5>
        <a:srgbClr val="8F5B4B"/>
      </a:accent5>
      <a:accent6>
        <a:srgbClr val="C84340"/>
      </a:accent6>
      <a:hlink>
        <a:srgbClr val="89AAD3"/>
      </a:hlink>
      <a:folHlink>
        <a:srgbClr val="795185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TM01859868[[fn=Teplo]]</Template>
  <TotalTime>485</TotalTime>
  <Words>1628</Words>
  <Application>Microsoft Office PowerPoint</Application>
  <PresentationFormat>On-screen Show (4:3)</PresentationFormat>
  <Paragraphs>233</Paragraphs>
  <Slides>24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Wingdings</vt:lpstr>
      <vt:lpstr>Thermal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Saruman</dc:creator>
  <cp:lastModifiedBy>Marianna</cp:lastModifiedBy>
  <cp:revision>53</cp:revision>
  <dcterms:created xsi:type="dcterms:W3CDTF">2015-06-30T16:10:37Z</dcterms:created>
  <dcterms:modified xsi:type="dcterms:W3CDTF">2015-07-08T09:23:34Z</dcterms:modified>
</cp:coreProperties>
</file>